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6" r:id="rId10"/>
    <p:sldId id="279" r:id="rId11"/>
    <p:sldId id="280" r:id="rId12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87857" autoAdjust="0"/>
  </p:normalViewPr>
  <p:slideViewPr>
    <p:cSldViewPr>
      <p:cViewPr>
        <p:scale>
          <a:sx n="80" d="100"/>
          <a:sy n="80" d="100"/>
        </p:scale>
        <p:origin x="-456" y="-56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54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7238" cy="3424238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5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FC42CD12-E148-41BC-A926-45392CB2C54C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16487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F5CE6C-5C8B-495C-A829-76367B6CFED7}" type="slidenum">
              <a:rPr lang="de-DE"/>
              <a:pPr/>
              <a:t>1</a:t>
            </a:fld>
            <a:endParaRPr lang="de-DE"/>
          </a:p>
        </p:txBody>
      </p:sp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6669062-B058-4EBB-94CE-1FE329E1A021}" type="slidenum">
              <a:rPr lang="de-DE"/>
              <a:pPr/>
              <a:t>10</a:t>
            </a:fld>
            <a:endParaRPr lang="de-DE"/>
          </a:p>
        </p:txBody>
      </p:sp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3D49B49-7E7C-4033-9DE2-0CBE8DA9F3FE}" type="slidenum">
              <a:rPr lang="de-DE"/>
              <a:pPr/>
              <a:t>11</a:t>
            </a:fld>
            <a:endParaRPr lang="de-DE"/>
          </a:p>
        </p:txBody>
      </p:sp>
      <p:sp>
        <p:nvSpPr>
          <p:cNvPr id="53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C6E855B-F6E9-4037-9A94-C3C95D6FD096}" type="slidenum">
              <a:rPr lang="de-DE"/>
              <a:pPr/>
              <a:t>2</a:t>
            </a:fld>
            <a:endParaRPr lang="de-DE"/>
          </a:p>
        </p:txBody>
      </p:sp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0EBBE-EC5F-4B51-9AEB-BC2E94645890}" type="slidenum">
              <a:rPr lang="de-DE"/>
              <a:pPr/>
              <a:t>3</a:t>
            </a:fld>
            <a:endParaRPr lang="de-DE"/>
          </a:p>
        </p:txBody>
      </p:sp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r>
              <a:rPr lang="pl-PL" dirty="0" err="1" smtClean="0"/>
              <a:t>Justice</a:t>
            </a:r>
            <a:r>
              <a:rPr lang="pl-PL" dirty="0" smtClean="0"/>
              <a:t> – System sprawiedliwości</a:t>
            </a:r>
            <a:br>
              <a:rPr lang="pl-PL" dirty="0" smtClean="0"/>
            </a:br>
            <a:r>
              <a:rPr lang="pl-PL" dirty="0" err="1" smtClean="0"/>
              <a:t>Clients</a:t>
            </a:r>
            <a:r>
              <a:rPr lang="pl-PL" dirty="0" smtClean="0"/>
              <a:t> – Klienci</a:t>
            </a:r>
            <a:br>
              <a:rPr lang="pl-PL" dirty="0" smtClean="0"/>
            </a:br>
            <a:r>
              <a:rPr lang="pl-PL" dirty="0" smtClean="0"/>
              <a:t>VIOP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Telefone</a:t>
            </a:r>
            <a:r>
              <a:rPr lang="pl-PL" baseline="0" dirty="0" smtClean="0"/>
              <a:t> – Łącza telefoniczne wykorzystujące protokół VOIP</a:t>
            </a:r>
            <a:br>
              <a:rPr lang="pl-PL" baseline="0" dirty="0" smtClean="0"/>
            </a:br>
            <a:r>
              <a:rPr lang="pl-PL" baseline="0" dirty="0" smtClean="0"/>
              <a:t>SVN MPLS </a:t>
            </a:r>
            <a:r>
              <a:rPr lang="pl-PL" baseline="0" dirty="0" err="1" smtClean="0"/>
              <a:t>Backbone</a:t>
            </a:r>
            <a:r>
              <a:rPr lang="pl-PL" baseline="0" dirty="0" smtClean="0"/>
              <a:t> – Sieć szkieletowa SVN MPLS</a:t>
            </a:r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6DF397-CF34-42D4-9B58-607CF7F2DF12}" type="slidenum">
              <a:rPr lang="de-DE"/>
              <a:pPr/>
              <a:t>4</a:t>
            </a:fld>
            <a:endParaRPr lang="de-DE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7CAD695-B72A-4786-81AD-3557AE4938E6}" type="slidenum">
              <a:rPr lang="de-DE"/>
              <a:pPr/>
              <a:t>5</a:t>
            </a:fld>
            <a:endParaRPr lang="de-DE"/>
          </a:p>
        </p:txBody>
      </p:sp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9E8630-E87C-4F37-AF41-B660D812D204}" type="slidenum">
              <a:rPr lang="de-DE"/>
              <a:pPr/>
              <a:t>6</a:t>
            </a:fld>
            <a:endParaRPr lang="de-DE"/>
          </a:p>
        </p:txBody>
      </p:sp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E2D47D7E-76E6-40B1-8437-B7518AC88F01}" type="slidenum">
              <a:rPr lang="de-DE" sz="1200">
                <a:solidFill>
                  <a:srgbClr val="000000"/>
                </a:solidFill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6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36E3A822-D9D7-4D2B-8A57-1B6FE60EA24C}" type="slidenum">
              <a:rPr lang="de-DE" sz="1200">
                <a:solidFill>
                  <a:srgbClr val="000000"/>
                </a:solidFill>
                <a:ea typeface="ＭＳ Ｐゴシック" pitchFamily="34" charset="-128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6</a:t>
            </a:fld>
            <a:endParaRPr lang="de-DE" sz="12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33795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2D9F173-2D17-4C3F-B413-8517BD86D75B}" type="slidenum">
              <a:rPr lang="de-DE"/>
              <a:pPr/>
              <a:t>7</a:t>
            </a:fld>
            <a:endParaRPr lang="de-DE"/>
          </a:p>
        </p:txBody>
      </p:sp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CFF99FF-810C-41D9-920A-28FE398E8A06}" type="slidenum">
              <a:rPr lang="de-DE"/>
              <a:pPr/>
              <a:t>8</a:t>
            </a:fld>
            <a:endParaRPr lang="de-DE"/>
          </a:p>
        </p:txBody>
      </p:sp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54A30B8-F748-4DED-A8FD-9B6B58DDF024}" type="slidenum">
              <a:rPr lang="de-DE"/>
              <a:pPr/>
              <a:t>9</a:t>
            </a:fld>
            <a:endParaRPr lang="de-DE"/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F76B50A-B127-4960-BC9C-B83A7AC34877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E6DE55B-292F-40D6-A3EB-EF5CD321B238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599281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599281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8B60567-71F7-4FC8-8ECF-C4EA35D82816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81174D0-B9A2-4255-9615-42E44AA7DBA7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9996543-F023-4343-86DD-DD8FED10F990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79E34C4-0BBC-47FE-9A48-8222316274AD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68FD619-DBB8-4F77-9B1C-C3BA55460921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D4EA017-8B5B-4C63-965C-BDE0608348BB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9E0F006-45FE-4CFA-80F2-B994ACE4C9F4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214C3D6-2CCA-4C09-AE44-93E2C9EEFFD6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C664E8A-6AF3-456C-87BD-A061428CF50A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4521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8838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5A429AC3-2200-4F4B-AB69-2368C22D8F99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pitchFamily="34" charset="-122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pitchFamily="34" charset="-122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pitchFamily="34" charset="-122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pitchFamily="34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pitchFamily="34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pitchFamily="34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pitchFamily="34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pitchFamily="34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zvg-portal.de/" TargetMode="External"/><Relationship Id="rId3" Type="http://schemas.openxmlformats.org/officeDocument/2006/relationships/hyperlink" Target="http://www.justiz.de/" TargetMode="External"/><Relationship Id="rId7" Type="http://schemas.openxmlformats.org/officeDocument/2006/relationships/hyperlink" Target="https://www.vollstreckungsportal.de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undbuch-portal.de/" TargetMode="External"/><Relationship Id="rId5" Type="http://schemas.openxmlformats.org/officeDocument/2006/relationships/hyperlink" Target="https://www.handelsregister.de/rp_web/welcome.do" TargetMode="External"/><Relationship Id="rId4" Type="http://schemas.openxmlformats.org/officeDocument/2006/relationships/hyperlink" Target="https://www.insolvenzbekanntmachungen.de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vp.de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9512" y="1438683"/>
            <a:ext cx="8712967" cy="12025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>
              <a:buClrTx/>
              <a:buFontTx/>
              <a:buNone/>
              <a:tabLst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3600" dirty="0" smtClean="0">
                <a:solidFill>
                  <a:srgbClr val="000000"/>
                </a:solidFill>
              </a:rPr>
              <a:t>Zastosowanie technik </a:t>
            </a:r>
            <a:r>
              <a:rPr lang="en-GB" sz="3600" dirty="0" smtClean="0">
                <a:solidFill>
                  <a:srgbClr val="000000"/>
                </a:solidFill>
              </a:rPr>
              <a:t>IT </a:t>
            </a:r>
            <a:r>
              <a:rPr lang="pl-PL" sz="3600" dirty="0" smtClean="0">
                <a:solidFill>
                  <a:srgbClr val="000000"/>
                </a:solidFill>
              </a:rPr>
              <a:t>w sądzie</a:t>
            </a:r>
          </a:p>
          <a:p>
            <a:pPr algn="ctr">
              <a:buClrTx/>
              <a:buFontTx/>
              <a:buNone/>
              <a:tabLst>
                <a:tab pos="8085138" algn="l"/>
                <a:tab pos="8534400" algn="l"/>
                <a:tab pos="8983663" algn="l"/>
              </a:tabLst>
            </a:pPr>
            <a:r>
              <a:rPr lang="pl-PL" sz="3600" dirty="0" smtClean="0">
                <a:solidFill>
                  <a:srgbClr val="000000"/>
                </a:solidFill>
              </a:rPr>
              <a:t>i zarządzaniu sprawami</a:t>
            </a:r>
            <a:endParaRPr lang="de-DE" sz="2400" dirty="0">
              <a:solidFill>
                <a:srgbClr val="000000"/>
              </a:solidFill>
            </a:endParaRP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341813" y="4024313"/>
            <a:ext cx="1964297" cy="12025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u="sng" dirty="0" smtClean="0">
                <a:solidFill>
                  <a:srgbClr val="000000"/>
                </a:solidFill>
              </a:rPr>
              <a:t>Niemcy</a:t>
            </a:r>
            <a:r>
              <a:rPr lang="de-DE" u="sng" dirty="0" smtClean="0">
                <a:solidFill>
                  <a:srgbClr val="000000"/>
                </a:solidFill>
              </a:rPr>
              <a:t>/</a:t>
            </a:r>
            <a:r>
              <a:rPr lang="pl-PL" u="sng" dirty="0" smtClean="0">
                <a:solidFill>
                  <a:srgbClr val="000000"/>
                </a:solidFill>
              </a:rPr>
              <a:t>Saksonia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dirty="0">
                <a:solidFill>
                  <a:srgbClr val="000000"/>
                </a:solidFill>
              </a:rPr>
              <a:t>Dirk Kirst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dirty="0">
                <a:solidFill>
                  <a:srgbClr val="000000"/>
                </a:solidFill>
              </a:rPr>
              <a:t>Alexander Klerch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362646" y="1534866"/>
            <a:ext cx="6221874" cy="50804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>
                <a:solidFill>
                  <a:srgbClr val="000000"/>
                </a:solidFill>
              </a:rPr>
              <a:t>o</a:t>
            </a:r>
            <a:r>
              <a:rPr lang="pl-PL" dirty="0" smtClean="0">
                <a:solidFill>
                  <a:srgbClr val="000000"/>
                </a:solidFill>
              </a:rPr>
              <a:t>gólny portal wymiaru sprawiedliwości </a:t>
            </a:r>
            <a:r>
              <a:rPr lang="de-DE" dirty="0" smtClean="0">
                <a:solidFill>
                  <a:srgbClr val="000000"/>
                </a:solidFill>
              </a:rPr>
              <a:t>(</a:t>
            </a:r>
            <a:r>
              <a:rPr lang="pl-PL" dirty="0" smtClean="0">
                <a:solidFill>
                  <a:srgbClr val="000000"/>
                </a:solidFill>
              </a:rPr>
              <a:t>federacja i </a:t>
            </a:r>
            <a:r>
              <a:rPr lang="de-DE" dirty="0" smtClean="0">
                <a:solidFill>
                  <a:srgbClr val="000000"/>
                </a:solidFill>
              </a:rPr>
              <a:t>„</a:t>
            </a:r>
            <a:r>
              <a:rPr lang="pl-PL" dirty="0" smtClean="0">
                <a:solidFill>
                  <a:srgbClr val="000000"/>
                </a:solidFill>
              </a:rPr>
              <a:t>Landy</a:t>
            </a:r>
            <a:r>
              <a:rPr lang="de-DE" dirty="0" smtClean="0">
                <a:solidFill>
                  <a:srgbClr val="000000"/>
                </a:solidFill>
              </a:rPr>
              <a:t>“)</a:t>
            </a:r>
            <a:endParaRPr lang="de-DE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dirty="0">
                <a:solidFill>
                  <a:srgbClr val="CCCCFF"/>
                </a:solidFill>
                <a:hlinkClick r:id="rId3"/>
              </a:rPr>
              <a:t>www.justiz.de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>
                <a:solidFill>
                  <a:srgbClr val="000000"/>
                </a:solidFill>
              </a:rPr>
              <a:t>o</a:t>
            </a:r>
            <a:r>
              <a:rPr lang="pl-PL" dirty="0" smtClean="0">
                <a:solidFill>
                  <a:srgbClr val="000000"/>
                </a:solidFill>
              </a:rPr>
              <a:t>głoszenia niewypłacalności</a:t>
            </a:r>
            <a:r>
              <a:rPr lang="de-DE" dirty="0" smtClean="0">
                <a:solidFill>
                  <a:srgbClr val="000000"/>
                </a:solidFill>
              </a:rPr>
              <a:t>:</a:t>
            </a:r>
            <a:endParaRPr lang="de-DE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dirty="0">
                <a:solidFill>
                  <a:srgbClr val="CCCCFF"/>
                </a:solidFill>
                <a:hlinkClick r:id="rId4"/>
              </a:rPr>
              <a:t>https://www.insolvenzbekanntmachungen.de/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>
                <a:solidFill>
                  <a:srgbClr val="000000"/>
                </a:solidFill>
              </a:rPr>
              <a:t>r</a:t>
            </a:r>
            <a:r>
              <a:rPr lang="pl-PL" dirty="0" smtClean="0">
                <a:solidFill>
                  <a:srgbClr val="000000"/>
                </a:solidFill>
              </a:rPr>
              <a:t>ejestr handlowy</a:t>
            </a:r>
            <a:r>
              <a:rPr lang="de-DE" dirty="0" smtClean="0">
                <a:solidFill>
                  <a:srgbClr val="000000"/>
                </a:solidFill>
              </a:rPr>
              <a:t>:</a:t>
            </a:r>
            <a:endParaRPr lang="de-DE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dirty="0">
                <a:solidFill>
                  <a:srgbClr val="CCCCFF"/>
                </a:solidFill>
                <a:hlinkClick r:id="rId5"/>
              </a:rPr>
              <a:t>https://www.handelsregister.de/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>
                <a:solidFill>
                  <a:srgbClr val="000000"/>
                </a:solidFill>
              </a:rPr>
              <a:t>r</a:t>
            </a:r>
            <a:r>
              <a:rPr lang="pl-PL" dirty="0" smtClean="0">
                <a:solidFill>
                  <a:srgbClr val="000000"/>
                </a:solidFill>
              </a:rPr>
              <a:t>ejestr ksiąg wieczystych</a:t>
            </a:r>
            <a:r>
              <a:rPr lang="de-DE" dirty="0" smtClean="0">
                <a:solidFill>
                  <a:srgbClr val="000000"/>
                </a:solidFill>
              </a:rPr>
              <a:t>:</a:t>
            </a:r>
            <a:endParaRPr lang="de-DE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dirty="0">
                <a:solidFill>
                  <a:srgbClr val="CCCCFF"/>
                </a:solidFill>
                <a:hlinkClick r:id="rId6"/>
              </a:rPr>
              <a:t>http://www.grundbuch-portal.de/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>
                <a:solidFill>
                  <a:srgbClr val="000000"/>
                </a:solidFill>
              </a:rPr>
              <a:t>rejestr dłużników</a:t>
            </a:r>
            <a:r>
              <a:rPr lang="de-DE" dirty="0" smtClean="0">
                <a:solidFill>
                  <a:srgbClr val="000000"/>
                </a:solidFill>
              </a:rPr>
              <a:t>:</a:t>
            </a:r>
            <a:endParaRPr lang="de-DE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dirty="0">
                <a:solidFill>
                  <a:srgbClr val="CCCCFF"/>
                </a:solidFill>
                <a:hlinkClick r:id="rId7"/>
              </a:rPr>
              <a:t>https://www.vollstreckungsportal.de/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>
                <a:solidFill>
                  <a:srgbClr val="000000"/>
                </a:solidFill>
              </a:rPr>
              <a:t>t</a:t>
            </a:r>
            <a:r>
              <a:rPr lang="pl-PL" dirty="0" smtClean="0">
                <a:solidFill>
                  <a:srgbClr val="000000"/>
                </a:solidFill>
              </a:rPr>
              <a:t>erminy aukcji publicznych dotyczących gruntów</a:t>
            </a:r>
            <a:r>
              <a:rPr lang="de-DE" dirty="0" smtClean="0">
                <a:solidFill>
                  <a:srgbClr val="000000"/>
                </a:solidFill>
              </a:rPr>
              <a:t>:</a:t>
            </a:r>
            <a:endParaRPr lang="de-DE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dirty="0">
                <a:solidFill>
                  <a:srgbClr val="CCCCFF"/>
                </a:solidFill>
                <a:hlinkClick r:id="rId8"/>
              </a:rPr>
              <a:t>http://www.zvg-portal.de/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dirty="0">
              <a:solidFill>
                <a:srgbClr val="CCCCFF"/>
              </a:solidFill>
            </a:endParaRP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4792188" y="115888"/>
            <a:ext cx="4311093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i="1" u="sng" dirty="0" smtClean="0">
                <a:solidFill>
                  <a:srgbClr val="000000"/>
                </a:solidFill>
              </a:rPr>
              <a:t>„</a:t>
            </a:r>
            <a:r>
              <a:rPr lang="pl-PL" i="1" u="sng" dirty="0" smtClean="0">
                <a:solidFill>
                  <a:srgbClr val="000000"/>
                </a:solidFill>
              </a:rPr>
              <a:t>Wymiar sprawiedliwości </a:t>
            </a:r>
            <a:r>
              <a:rPr lang="de-DE" i="1" u="sng" dirty="0" smtClean="0">
                <a:solidFill>
                  <a:srgbClr val="000000"/>
                </a:solidFill>
              </a:rPr>
              <a:t>online</a:t>
            </a:r>
            <a:r>
              <a:rPr lang="de-DE" i="1" u="sng" dirty="0">
                <a:solidFill>
                  <a:srgbClr val="000000"/>
                </a:solidFill>
              </a:rPr>
              <a:t>“, </a:t>
            </a:r>
            <a:r>
              <a:rPr lang="de-DE" i="1" u="sng" dirty="0" smtClean="0">
                <a:solidFill>
                  <a:srgbClr val="000000"/>
                </a:solidFill>
              </a:rPr>
              <a:t>Portal</a:t>
            </a:r>
            <a:r>
              <a:rPr lang="pl-PL" i="1" u="sng" dirty="0" smtClean="0">
                <a:solidFill>
                  <a:srgbClr val="000000"/>
                </a:solidFill>
              </a:rPr>
              <a:t>e</a:t>
            </a:r>
            <a:endParaRPr lang="de-DE" i="1" u="sng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640138" y="187307"/>
            <a:ext cx="5183127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i="1" u="sng" dirty="0" smtClean="0">
                <a:solidFill>
                  <a:srgbClr val="000000"/>
                </a:solidFill>
              </a:rPr>
              <a:t>Etyczne aspekty stosowania technik IT w sądach</a:t>
            </a:r>
            <a:endParaRPr lang="de-DE" i="1" u="sng" dirty="0">
              <a:solidFill>
                <a:srgbClr val="000000"/>
              </a:solidFill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79388" y="549275"/>
            <a:ext cx="2916237" cy="1871663"/>
          </a:xfrm>
          <a:prstGeom prst="rect">
            <a:avLst/>
          </a:prstGeom>
          <a:solidFill>
            <a:srgbClr val="FFCC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b="1" dirty="0" smtClean="0">
                <a:solidFill>
                  <a:srgbClr val="000000"/>
                </a:solidFill>
              </a:rPr>
              <a:t>Zadania, do których rozwiązania IT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b="1" dirty="0">
                <a:solidFill>
                  <a:srgbClr val="000000"/>
                </a:solidFill>
              </a:rPr>
              <a:t>s</a:t>
            </a:r>
            <a:r>
              <a:rPr lang="pl-PL" sz="1100" b="1" dirty="0" smtClean="0">
                <a:solidFill>
                  <a:srgbClr val="000000"/>
                </a:solidFill>
              </a:rPr>
              <a:t>ą wykorzystywane  w sądach</a:t>
            </a:r>
            <a:endParaRPr lang="de-DE" sz="1100" b="1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u="sng" dirty="0" smtClean="0">
                <a:solidFill>
                  <a:srgbClr val="000000"/>
                </a:solidFill>
              </a:rPr>
              <a:t>prace administracyjne</a:t>
            </a:r>
            <a:r>
              <a:rPr lang="de-DE" sz="1100" u="sng" dirty="0" smtClean="0">
                <a:solidFill>
                  <a:srgbClr val="000000"/>
                </a:solidFill>
              </a:rPr>
              <a:t>:</a:t>
            </a:r>
            <a:r>
              <a:rPr lang="de-DE" sz="1100" dirty="0" smtClean="0">
                <a:solidFill>
                  <a:srgbClr val="000000"/>
                </a:solidFill>
              </a:rPr>
              <a:t> </a:t>
            </a:r>
            <a:r>
              <a:rPr lang="pl-PL" sz="1100" dirty="0" smtClean="0">
                <a:solidFill>
                  <a:srgbClr val="000000"/>
                </a:solidFill>
              </a:rPr>
              <a:t>pracownicy</a:t>
            </a:r>
            <a:r>
              <a:rPr lang="de-DE" sz="1100" dirty="0" smtClean="0">
                <a:solidFill>
                  <a:srgbClr val="000000"/>
                </a:solidFill>
              </a:rPr>
              <a:t>,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r</a:t>
            </a:r>
            <a:r>
              <a:rPr lang="pl-PL" sz="1100" dirty="0" smtClean="0">
                <a:solidFill>
                  <a:srgbClr val="000000"/>
                </a:solidFill>
              </a:rPr>
              <a:t>ejestracja czasu pracy</a:t>
            </a:r>
            <a:r>
              <a:rPr lang="de-DE" sz="1100" dirty="0" smtClean="0">
                <a:solidFill>
                  <a:srgbClr val="000000"/>
                </a:solidFill>
              </a:rPr>
              <a:t>, </a:t>
            </a:r>
            <a:r>
              <a:rPr lang="pl-PL" sz="1100" dirty="0" smtClean="0">
                <a:solidFill>
                  <a:srgbClr val="000000"/>
                </a:solidFill>
              </a:rPr>
              <a:t>obieg dokumentów</a:t>
            </a:r>
            <a:br>
              <a:rPr lang="pl-PL" sz="1100" dirty="0" smtClean="0">
                <a:solidFill>
                  <a:srgbClr val="000000"/>
                </a:solidFill>
              </a:rPr>
            </a:br>
            <a:r>
              <a:rPr lang="pl-PL" sz="1100" dirty="0" smtClean="0">
                <a:solidFill>
                  <a:srgbClr val="000000"/>
                </a:solidFill>
              </a:rPr>
              <a:t>administracyjnych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u="sng" dirty="0">
                <a:solidFill>
                  <a:srgbClr val="000000"/>
                </a:solidFill>
              </a:rPr>
              <a:t>p</a:t>
            </a:r>
            <a:r>
              <a:rPr lang="pl-PL" sz="1100" u="sng" dirty="0" smtClean="0">
                <a:solidFill>
                  <a:srgbClr val="000000"/>
                </a:solidFill>
              </a:rPr>
              <a:t>race sądownicze</a:t>
            </a:r>
            <a:r>
              <a:rPr lang="de-DE" sz="1100" u="sng" dirty="0" smtClean="0">
                <a:solidFill>
                  <a:srgbClr val="000000"/>
                </a:solidFill>
              </a:rPr>
              <a:t>:</a:t>
            </a:r>
            <a:r>
              <a:rPr lang="de-DE" sz="1100" dirty="0" smtClean="0">
                <a:solidFill>
                  <a:srgbClr val="000000"/>
                </a:solidFill>
              </a:rPr>
              <a:t> </a:t>
            </a:r>
            <a:r>
              <a:rPr lang="pl-PL" sz="1100" dirty="0" smtClean="0">
                <a:solidFill>
                  <a:srgbClr val="000000"/>
                </a:solidFill>
              </a:rPr>
              <a:t>dostęp do sądu</a:t>
            </a:r>
            <a:r>
              <a:rPr lang="de-DE" sz="1100" dirty="0" smtClean="0">
                <a:solidFill>
                  <a:srgbClr val="000000"/>
                </a:solidFill>
              </a:rPr>
              <a:t>, </a:t>
            </a:r>
            <a:r>
              <a:rPr lang="pl-PL" sz="1100" dirty="0" smtClean="0">
                <a:solidFill>
                  <a:srgbClr val="000000"/>
                </a:solidFill>
              </a:rPr>
              <a:t>nakazy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i</a:t>
            </a:r>
            <a:r>
              <a:rPr lang="pl-PL" sz="1100" dirty="0" smtClean="0">
                <a:solidFill>
                  <a:srgbClr val="000000"/>
                </a:solidFill>
              </a:rPr>
              <a:t> decyzje sędziów/wyższych urzędników</a:t>
            </a:r>
            <a:br>
              <a:rPr lang="pl-PL" sz="1100" dirty="0" smtClean="0">
                <a:solidFill>
                  <a:srgbClr val="000000"/>
                </a:solidFill>
              </a:rPr>
            </a:br>
            <a:r>
              <a:rPr lang="pl-PL" sz="1100" dirty="0" smtClean="0">
                <a:solidFill>
                  <a:srgbClr val="000000"/>
                </a:solidFill>
              </a:rPr>
              <a:t>sądowych</a:t>
            </a:r>
            <a:r>
              <a:rPr lang="de-DE" sz="1100" dirty="0" smtClean="0">
                <a:solidFill>
                  <a:srgbClr val="000000"/>
                </a:solidFill>
              </a:rPr>
              <a:t>, </a:t>
            </a:r>
            <a:endParaRPr lang="pl-PL" sz="1100" dirty="0" smtClean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p</a:t>
            </a:r>
            <a:r>
              <a:rPr lang="pl-PL" sz="1100" dirty="0" smtClean="0">
                <a:solidFill>
                  <a:srgbClr val="000000"/>
                </a:solidFill>
              </a:rPr>
              <a:t>raca urzędników</a:t>
            </a:r>
            <a:endParaRPr lang="de-DE" sz="1100" dirty="0">
              <a:solidFill>
                <a:srgbClr val="000000"/>
              </a:solidFill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059113" y="549275"/>
            <a:ext cx="2952750" cy="1871663"/>
          </a:xfrm>
          <a:prstGeom prst="rect">
            <a:avLst/>
          </a:prstGeom>
          <a:solidFill>
            <a:srgbClr val="FFCC99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b="1" dirty="0" smtClean="0">
                <a:solidFill>
                  <a:srgbClr val="000000"/>
                </a:solidFill>
              </a:rPr>
              <a:t>Ograniczenia rozwiązań IT w sądach</a:t>
            </a:r>
            <a:endParaRPr lang="de-DE" sz="1100" b="1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100" b="1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u="sng" dirty="0">
                <a:solidFill>
                  <a:srgbClr val="000000"/>
                </a:solidFill>
              </a:rPr>
              <a:t>b</a:t>
            </a:r>
            <a:r>
              <a:rPr lang="pl-PL" sz="1100" u="sng" dirty="0" smtClean="0">
                <a:solidFill>
                  <a:srgbClr val="000000"/>
                </a:solidFill>
              </a:rPr>
              <a:t>raki kompatybilności </a:t>
            </a:r>
            <a:r>
              <a:rPr lang="pl-PL" sz="1100" dirty="0" smtClean="0">
                <a:solidFill>
                  <a:srgbClr val="000000"/>
                </a:solidFill>
              </a:rPr>
              <a:t>systemów i aplikacji</a:t>
            </a:r>
            <a:r>
              <a:rPr lang="de-DE" sz="1100" dirty="0" smtClean="0">
                <a:solidFill>
                  <a:srgbClr val="000000"/>
                </a:solidFill>
              </a:rPr>
              <a:t>: </a:t>
            </a:r>
            <a:endParaRPr lang="pl-PL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 smtClean="0">
                <a:solidFill>
                  <a:srgbClr val="000000"/>
                </a:solidFill>
              </a:rPr>
              <a:t>Sądy drukują akta otrzymywane w formie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 smtClean="0">
                <a:solidFill>
                  <a:srgbClr val="000000"/>
                </a:solidFill>
              </a:rPr>
              <a:t>elektronicznej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b</a:t>
            </a:r>
            <a:r>
              <a:rPr lang="pl-PL" sz="1100" dirty="0" smtClean="0">
                <a:solidFill>
                  <a:srgbClr val="000000"/>
                </a:solidFill>
              </a:rPr>
              <a:t>rak</a:t>
            </a:r>
            <a:r>
              <a:rPr lang="de-DE" sz="1100" dirty="0" smtClean="0">
                <a:solidFill>
                  <a:srgbClr val="000000"/>
                </a:solidFill>
              </a:rPr>
              <a:t>“ </a:t>
            </a:r>
            <a:r>
              <a:rPr lang="pl-PL" sz="1100" dirty="0" smtClean="0">
                <a:solidFill>
                  <a:srgbClr val="000000"/>
                </a:solidFill>
              </a:rPr>
              <a:t>automatycznego wyroku</a:t>
            </a:r>
            <a:r>
              <a:rPr lang="de-DE" sz="1100" dirty="0" smtClean="0">
                <a:solidFill>
                  <a:srgbClr val="000000"/>
                </a:solidFill>
              </a:rPr>
              <a:t>“!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u="sng" dirty="0" smtClean="0">
                <a:solidFill>
                  <a:srgbClr val="000000"/>
                </a:solidFill>
              </a:rPr>
              <a:t>działanie</a:t>
            </a:r>
            <a:r>
              <a:rPr lang="de-DE" sz="1100" dirty="0" smtClean="0">
                <a:solidFill>
                  <a:srgbClr val="000000"/>
                </a:solidFill>
              </a:rPr>
              <a:t> </a:t>
            </a:r>
            <a:r>
              <a:rPr lang="pl-PL" sz="1100" dirty="0" smtClean="0">
                <a:solidFill>
                  <a:srgbClr val="000000"/>
                </a:solidFill>
              </a:rPr>
              <a:t>systemu IT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 smtClean="0">
                <a:solidFill>
                  <a:srgbClr val="000000"/>
                </a:solidFill>
              </a:rPr>
              <a:t>brak</a:t>
            </a:r>
            <a:r>
              <a:rPr lang="de-DE" sz="1100" dirty="0" smtClean="0">
                <a:solidFill>
                  <a:srgbClr val="000000"/>
                </a:solidFill>
              </a:rPr>
              <a:t>(</a:t>
            </a:r>
            <a:r>
              <a:rPr lang="pl-PL" sz="1100" dirty="0" smtClean="0">
                <a:solidFill>
                  <a:srgbClr val="000000"/>
                </a:solidFill>
              </a:rPr>
              <a:t>jeszcze</a:t>
            </a:r>
            <a:r>
              <a:rPr lang="de-DE" sz="1100" dirty="0" smtClean="0">
                <a:solidFill>
                  <a:srgbClr val="000000"/>
                </a:solidFill>
              </a:rPr>
              <a:t>) </a:t>
            </a:r>
            <a:r>
              <a:rPr lang="pl-PL" sz="1100" u="sng" dirty="0" smtClean="0">
                <a:solidFill>
                  <a:srgbClr val="000000"/>
                </a:solidFill>
              </a:rPr>
              <a:t>dostępu spoza </a:t>
            </a:r>
            <a:r>
              <a:rPr lang="pl-PL" sz="1100" dirty="0" smtClean="0">
                <a:solidFill>
                  <a:srgbClr val="000000"/>
                </a:solidFill>
              </a:rPr>
              <a:t>sądu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100" dirty="0">
              <a:solidFill>
                <a:srgbClr val="000000"/>
              </a:solidFill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6011863" y="549275"/>
            <a:ext cx="2951162" cy="1871663"/>
          </a:xfrm>
          <a:prstGeom prst="rect">
            <a:avLst/>
          </a:prstGeom>
          <a:solidFill>
            <a:srgbClr val="FFFF99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b="1" dirty="0" smtClean="0">
                <a:solidFill>
                  <a:srgbClr val="000000"/>
                </a:solidFill>
              </a:rPr>
              <a:t>Osobiste wyzwania</a:t>
            </a:r>
            <a:endParaRPr lang="de-DE" sz="1100" b="1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100" dirty="0" smtClean="0">
                <a:solidFill>
                  <a:srgbClr val="000000"/>
                </a:solidFill>
              </a:rPr>
              <a:t>„</a:t>
            </a:r>
            <a:r>
              <a:rPr lang="pl-PL" sz="1100" dirty="0" smtClean="0">
                <a:solidFill>
                  <a:srgbClr val="000000"/>
                </a:solidFill>
              </a:rPr>
              <a:t>niezawisłość sędziów</a:t>
            </a:r>
            <a:r>
              <a:rPr lang="de-DE" sz="1100" dirty="0" smtClean="0">
                <a:solidFill>
                  <a:srgbClr val="000000"/>
                </a:solidFill>
              </a:rPr>
              <a:t>“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p</a:t>
            </a:r>
            <a:r>
              <a:rPr lang="pl-PL" sz="1100" dirty="0" smtClean="0">
                <a:solidFill>
                  <a:srgbClr val="000000"/>
                </a:solidFill>
              </a:rPr>
              <a:t>racownicy posiadający niewielkie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 smtClean="0">
                <a:solidFill>
                  <a:srgbClr val="000000"/>
                </a:solidFill>
              </a:rPr>
              <a:t>doświadczenie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 smtClean="0">
                <a:solidFill>
                  <a:srgbClr val="000000"/>
                </a:solidFill>
              </a:rPr>
              <a:t>w pracy ze strukturą IT</a:t>
            </a:r>
            <a:endParaRPr lang="de-DE" sz="1100" dirty="0">
              <a:solidFill>
                <a:srgbClr val="000000"/>
              </a:solidFill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179388" y="2636838"/>
            <a:ext cx="2916237" cy="1871662"/>
          </a:xfrm>
          <a:prstGeom prst="rect">
            <a:avLst/>
          </a:prstGeom>
          <a:solidFill>
            <a:srgbClr val="00CC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b="1" dirty="0" smtClean="0">
                <a:solidFill>
                  <a:srgbClr val="000000"/>
                </a:solidFill>
              </a:rPr>
              <a:t>Kluczowe zalety systemu </a:t>
            </a:r>
            <a:r>
              <a:rPr lang="de-DE" sz="1100" b="1" dirty="0" smtClean="0">
                <a:solidFill>
                  <a:srgbClr val="000000"/>
                </a:solidFill>
              </a:rPr>
              <a:t>IT</a:t>
            </a:r>
            <a:endParaRPr lang="de-DE" sz="1100" b="1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n</a:t>
            </a:r>
            <a:r>
              <a:rPr lang="pl-PL" sz="1100" dirty="0" smtClean="0">
                <a:solidFill>
                  <a:srgbClr val="000000"/>
                </a:solidFill>
              </a:rPr>
              <a:t>ieskomplikowana sieć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l</a:t>
            </a:r>
            <a:r>
              <a:rPr lang="pl-PL" sz="1100" dirty="0" smtClean="0">
                <a:solidFill>
                  <a:srgbClr val="000000"/>
                </a:solidFill>
              </a:rPr>
              <a:t>epsza jakość akt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w</a:t>
            </a:r>
            <a:r>
              <a:rPr lang="pl-PL" sz="1100" dirty="0" smtClean="0">
                <a:solidFill>
                  <a:srgbClr val="000000"/>
                </a:solidFill>
              </a:rPr>
              <a:t>szystkie informacje o sprawie i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j</a:t>
            </a:r>
            <a:r>
              <a:rPr lang="pl-PL" sz="1100" dirty="0" smtClean="0">
                <a:solidFill>
                  <a:srgbClr val="000000"/>
                </a:solidFill>
              </a:rPr>
              <a:t>urysdykcji w jednym miejscu 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w</a:t>
            </a:r>
            <a:r>
              <a:rPr lang="pl-PL" sz="1100" dirty="0" smtClean="0">
                <a:solidFill>
                  <a:srgbClr val="000000"/>
                </a:solidFill>
              </a:rPr>
              <a:t>iększa efektywność pracy</a:t>
            </a:r>
            <a:r>
              <a:rPr lang="de-DE" sz="1100" dirty="0" smtClean="0">
                <a:solidFill>
                  <a:srgbClr val="000000"/>
                </a:solidFill>
              </a:rPr>
              <a:t>: </a:t>
            </a:r>
            <a:r>
              <a:rPr lang="pl-PL" sz="1100" dirty="0" smtClean="0">
                <a:solidFill>
                  <a:srgbClr val="000000"/>
                </a:solidFill>
              </a:rPr>
              <a:t>urzędnicy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m</a:t>
            </a:r>
            <a:r>
              <a:rPr lang="pl-PL" sz="1100" dirty="0" smtClean="0">
                <a:solidFill>
                  <a:srgbClr val="000000"/>
                </a:solidFill>
              </a:rPr>
              <a:t>ogą skorzystać z przygotowania sędziów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 smtClean="0">
                <a:solidFill>
                  <a:srgbClr val="000000"/>
                </a:solidFill>
              </a:rPr>
              <a:t>s</a:t>
            </a:r>
            <a:r>
              <a:rPr lang="pl-PL" sz="1100" dirty="0">
                <a:solidFill>
                  <a:srgbClr val="000000"/>
                </a:solidFill>
              </a:rPr>
              <a:t>ą</a:t>
            </a:r>
            <a:r>
              <a:rPr lang="pl-PL" sz="1100" dirty="0" smtClean="0">
                <a:solidFill>
                  <a:srgbClr val="000000"/>
                </a:solidFill>
              </a:rPr>
              <a:t>dy stają się bardziej przyjazne dla obywateli </a:t>
            </a:r>
            <a:endParaRPr lang="de-DE" sz="1100" dirty="0">
              <a:solidFill>
                <a:srgbClr val="000000"/>
              </a:solidFill>
            </a:endParaRP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059113" y="2636838"/>
            <a:ext cx="3025775" cy="1871662"/>
          </a:xfrm>
          <a:prstGeom prst="rect">
            <a:avLst/>
          </a:prstGeom>
          <a:solidFill>
            <a:srgbClr val="99CC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b="1" dirty="0" smtClean="0">
                <a:solidFill>
                  <a:srgbClr val="000000"/>
                </a:solidFill>
              </a:rPr>
              <a:t>Ulepszenie pracy</a:t>
            </a:r>
            <a:r>
              <a:rPr lang="de-DE" sz="1100" b="1" dirty="0" smtClean="0">
                <a:solidFill>
                  <a:srgbClr val="000000"/>
                </a:solidFill>
              </a:rPr>
              <a:t>?</a:t>
            </a:r>
            <a:endParaRPr lang="de-DE" sz="1100" b="1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100" b="1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 smtClean="0">
                <a:solidFill>
                  <a:srgbClr val="000000"/>
                </a:solidFill>
              </a:rPr>
              <a:t>lepsza jakość, większa efektywność,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a</a:t>
            </a:r>
            <a:r>
              <a:rPr lang="pl-PL" sz="1100" dirty="0" smtClean="0">
                <a:solidFill>
                  <a:srgbClr val="000000"/>
                </a:solidFill>
              </a:rPr>
              <a:t>czkolwiek praca 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z</a:t>
            </a:r>
            <a:r>
              <a:rPr lang="pl-PL" sz="1100" dirty="0" smtClean="0">
                <a:solidFill>
                  <a:srgbClr val="000000"/>
                </a:solidFill>
              </a:rPr>
              <a:t>ajmuje niekiedy więcej czasu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100" dirty="0">
              <a:solidFill>
                <a:srgbClr val="000000"/>
              </a:solidFill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6084888" y="2636838"/>
            <a:ext cx="2916237" cy="1871662"/>
          </a:xfrm>
          <a:prstGeom prst="rect">
            <a:avLst/>
          </a:prstGeom>
          <a:solidFill>
            <a:srgbClr val="CC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b="1" dirty="0" smtClean="0">
                <a:solidFill>
                  <a:srgbClr val="000000"/>
                </a:solidFill>
              </a:rPr>
              <a:t>Zmiana w postrzeganiu systemu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b="1" dirty="0" smtClean="0">
                <a:solidFill>
                  <a:srgbClr val="000000"/>
                </a:solidFill>
              </a:rPr>
              <a:t> sądowniczego</a:t>
            </a:r>
            <a:r>
              <a:rPr lang="de-DE" sz="1100" b="1" dirty="0" smtClean="0">
                <a:solidFill>
                  <a:srgbClr val="000000"/>
                </a:solidFill>
              </a:rPr>
              <a:t>?</a:t>
            </a:r>
            <a:endParaRPr lang="de-DE" sz="1100" b="1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100" b="1" dirty="0">
                <a:solidFill>
                  <a:srgbClr val="000000"/>
                </a:solidFill>
              </a:rPr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r</a:t>
            </a:r>
            <a:r>
              <a:rPr lang="pl-PL" sz="1100" dirty="0" smtClean="0">
                <a:solidFill>
                  <a:srgbClr val="000000"/>
                </a:solidFill>
              </a:rPr>
              <a:t>aczej nie</a:t>
            </a:r>
            <a:r>
              <a:rPr lang="de-DE" sz="1100" dirty="0" smtClean="0">
                <a:solidFill>
                  <a:srgbClr val="000000"/>
                </a:solidFill>
              </a:rPr>
              <a:t>, </a:t>
            </a:r>
            <a:r>
              <a:rPr lang="pl-PL" sz="1100" dirty="0" smtClean="0">
                <a:solidFill>
                  <a:srgbClr val="000000"/>
                </a:solidFill>
              </a:rPr>
              <a:t>ponieważ wyniki osiągane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p</a:t>
            </a:r>
            <a:r>
              <a:rPr lang="pl-PL" sz="1100" dirty="0" smtClean="0">
                <a:solidFill>
                  <a:srgbClr val="000000"/>
                </a:solidFill>
              </a:rPr>
              <a:t>rzez system sprawiedliwości </a:t>
            </a:r>
            <a:r>
              <a:rPr lang="de-DE" sz="1100" dirty="0" smtClean="0">
                <a:solidFill>
                  <a:srgbClr val="000000"/>
                </a:solidFill>
              </a:rPr>
              <a:t>(</a:t>
            </a:r>
            <a:r>
              <a:rPr lang="pl-PL" sz="1100" dirty="0" smtClean="0">
                <a:solidFill>
                  <a:srgbClr val="000000"/>
                </a:solidFill>
              </a:rPr>
              <a:t>wyrok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w</a:t>
            </a:r>
            <a:r>
              <a:rPr lang="pl-PL" sz="1100" dirty="0" smtClean="0">
                <a:solidFill>
                  <a:srgbClr val="000000"/>
                </a:solidFill>
              </a:rPr>
              <a:t> formie pisemnej</a:t>
            </a:r>
            <a:r>
              <a:rPr lang="de-DE" sz="1100" dirty="0" smtClean="0">
                <a:solidFill>
                  <a:srgbClr val="000000"/>
                </a:solidFill>
              </a:rPr>
              <a:t>), </a:t>
            </a:r>
            <a:r>
              <a:rPr lang="pl-PL" sz="1100" dirty="0" smtClean="0">
                <a:solidFill>
                  <a:srgbClr val="000000"/>
                </a:solidFill>
              </a:rPr>
              <a:t>postępowanie i funkcja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w</a:t>
            </a:r>
            <a:r>
              <a:rPr lang="pl-PL" sz="1100" dirty="0" smtClean="0">
                <a:solidFill>
                  <a:srgbClr val="000000"/>
                </a:solidFill>
              </a:rPr>
              <a:t>ymiaru sprawiedliwości prawie się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n</a:t>
            </a:r>
            <a:r>
              <a:rPr lang="pl-PL" sz="1100" dirty="0" smtClean="0">
                <a:solidFill>
                  <a:srgbClr val="000000"/>
                </a:solidFill>
              </a:rPr>
              <a:t>ie zmieniły</a:t>
            </a:r>
            <a:r>
              <a:rPr lang="de-DE" sz="1100" dirty="0" smtClean="0">
                <a:solidFill>
                  <a:srgbClr val="000000"/>
                </a:solidFill>
              </a:rPr>
              <a:t>: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100" dirty="0" smtClean="0">
                <a:solidFill>
                  <a:srgbClr val="000000"/>
                </a:solidFill>
              </a:rPr>
              <a:t>„</a:t>
            </a:r>
            <a:r>
              <a:rPr lang="pl-PL" sz="1100" dirty="0" smtClean="0">
                <a:solidFill>
                  <a:srgbClr val="000000"/>
                </a:solidFill>
              </a:rPr>
              <a:t>nie zmienia się praca tylko narzędzia</a:t>
            </a:r>
            <a:r>
              <a:rPr lang="de-DE" sz="1100" dirty="0" smtClean="0">
                <a:solidFill>
                  <a:srgbClr val="000000"/>
                </a:solidFill>
              </a:rPr>
              <a:t>“</a:t>
            </a:r>
            <a:endParaRPr lang="de-DE" sz="1100" dirty="0">
              <a:solidFill>
                <a:srgbClr val="000000"/>
              </a:solidFill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179388" y="4724400"/>
            <a:ext cx="2916237" cy="1873250"/>
          </a:xfrm>
          <a:prstGeom prst="rect">
            <a:avLst/>
          </a:prstGeom>
          <a:solidFill>
            <a:srgbClr val="00CC66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b="1" dirty="0" smtClean="0">
                <a:solidFill>
                  <a:srgbClr val="000000"/>
                </a:solidFill>
              </a:rPr>
              <a:t>Kluczowe problemy systemu IT</a:t>
            </a:r>
            <a:endParaRPr lang="de-DE" sz="1100" b="1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a</a:t>
            </a:r>
            <a:r>
              <a:rPr lang="pl-PL" sz="1100" dirty="0" smtClean="0">
                <a:solidFill>
                  <a:srgbClr val="000000"/>
                </a:solidFill>
              </a:rPr>
              <a:t>kceptacja przez pracowników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d</a:t>
            </a:r>
            <a:r>
              <a:rPr lang="pl-PL" sz="1100" dirty="0" smtClean="0">
                <a:solidFill>
                  <a:srgbClr val="000000"/>
                </a:solidFill>
              </a:rPr>
              <a:t>ziałanie systemów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w</a:t>
            </a:r>
            <a:r>
              <a:rPr lang="pl-PL" sz="1100" dirty="0" smtClean="0">
                <a:solidFill>
                  <a:srgbClr val="000000"/>
                </a:solidFill>
              </a:rPr>
              <a:t>ysokie koszty</a:t>
            </a:r>
            <a:r>
              <a:rPr lang="pl-PL" sz="1100" dirty="0">
                <a:solidFill>
                  <a:srgbClr val="000000"/>
                </a:solidFill>
              </a:rPr>
              <a:t> </a:t>
            </a:r>
            <a:r>
              <a:rPr lang="pl-PL" sz="1100" dirty="0" smtClean="0">
                <a:solidFill>
                  <a:srgbClr val="000000"/>
                </a:solidFill>
              </a:rPr>
              <a:t>przy niskich budżetach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o</a:t>
            </a:r>
            <a:r>
              <a:rPr lang="pl-PL" sz="1100" dirty="0" smtClean="0">
                <a:solidFill>
                  <a:srgbClr val="000000"/>
                </a:solidFill>
              </a:rPr>
              <a:t>chrona danych i 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b</a:t>
            </a:r>
            <a:r>
              <a:rPr lang="pl-PL" sz="1100" dirty="0" smtClean="0">
                <a:solidFill>
                  <a:srgbClr val="000000"/>
                </a:solidFill>
              </a:rPr>
              <a:t>ezpieczeństwo IT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k</a:t>
            </a:r>
            <a:r>
              <a:rPr lang="pl-PL" sz="1100" dirty="0" smtClean="0">
                <a:solidFill>
                  <a:srgbClr val="000000"/>
                </a:solidFill>
              </a:rPr>
              <a:t>ompatybilność aplikacji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100" dirty="0">
              <a:solidFill>
                <a:srgbClr val="000000"/>
              </a:solidFill>
            </a:endParaRP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3059113" y="4724400"/>
            <a:ext cx="3025775" cy="1873250"/>
          </a:xfrm>
          <a:prstGeom prst="rect">
            <a:avLst/>
          </a:prstGeom>
          <a:solidFill>
            <a:srgbClr val="99CC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b="1" dirty="0" smtClean="0">
                <a:solidFill>
                  <a:srgbClr val="000000"/>
                </a:solidFill>
              </a:rPr>
              <a:t>Zagrożenia dla wartości etycznych</a:t>
            </a:r>
            <a:endParaRPr lang="de-DE" sz="1100" b="1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b</a:t>
            </a:r>
            <a:r>
              <a:rPr lang="pl-PL" sz="1100" dirty="0" smtClean="0">
                <a:solidFill>
                  <a:srgbClr val="000000"/>
                </a:solidFill>
              </a:rPr>
              <a:t>rak osobistego kontaktu między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 smtClean="0">
                <a:solidFill>
                  <a:srgbClr val="000000"/>
                </a:solidFill>
              </a:rPr>
              <a:t>pracownikami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100" dirty="0" smtClean="0">
                <a:solidFill>
                  <a:srgbClr val="000000"/>
                </a:solidFill>
              </a:rPr>
              <a:t>„</a:t>
            </a:r>
            <a:r>
              <a:rPr lang="pl-PL" sz="1100" dirty="0" smtClean="0">
                <a:solidFill>
                  <a:srgbClr val="000000"/>
                </a:solidFill>
              </a:rPr>
              <a:t>wypadki związane z danymi</a:t>
            </a:r>
            <a:r>
              <a:rPr lang="de-DE" sz="1100" dirty="0" smtClean="0">
                <a:solidFill>
                  <a:srgbClr val="000000"/>
                </a:solidFill>
              </a:rPr>
              <a:t>“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a</a:t>
            </a:r>
            <a:r>
              <a:rPr lang="pl-PL" sz="1100" dirty="0" smtClean="0">
                <a:solidFill>
                  <a:srgbClr val="000000"/>
                </a:solidFill>
              </a:rPr>
              <a:t>utomatyczna komunikacja może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p</a:t>
            </a:r>
            <a:r>
              <a:rPr lang="pl-PL" sz="1100" dirty="0" smtClean="0">
                <a:solidFill>
                  <a:srgbClr val="000000"/>
                </a:solidFill>
              </a:rPr>
              <a:t>rowadzić do nieporozumień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100" dirty="0">
              <a:solidFill>
                <a:srgbClr val="000000"/>
              </a:solidFill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6084888" y="4724400"/>
            <a:ext cx="2916237" cy="1873250"/>
          </a:xfrm>
          <a:prstGeom prst="rect">
            <a:avLst/>
          </a:prstGeom>
          <a:solidFill>
            <a:srgbClr val="CCFF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b="1" dirty="0" smtClean="0">
                <a:solidFill>
                  <a:srgbClr val="000000"/>
                </a:solidFill>
              </a:rPr>
              <a:t>Rozwiązania </a:t>
            </a:r>
            <a:r>
              <a:rPr lang="de-DE" sz="1100" b="1" dirty="0" smtClean="0">
                <a:solidFill>
                  <a:srgbClr val="000000"/>
                </a:solidFill>
              </a:rPr>
              <a:t>IT </a:t>
            </a:r>
            <a:r>
              <a:rPr lang="pl-PL" sz="1100" b="1" dirty="0" smtClean="0">
                <a:solidFill>
                  <a:srgbClr val="000000"/>
                </a:solidFill>
              </a:rPr>
              <a:t>przyszłością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b="1" dirty="0" smtClean="0">
                <a:solidFill>
                  <a:srgbClr val="000000"/>
                </a:solidFill>
              </a:rPr>
              <a:t>systemu sądowniczego</a:t>
            </a:r>
            <a:r>
              <a:rPr lang="de-DE" sz="1100" b="1" dirty="0" smtClean="0">
                <a:solidFill>
                  <a:srgbClr val="000000"/>
                </a:solidFill>
              </a:rPr>
              <a:t>?</a:t>
            </a:r>
            <a:endParaRPr lang="de-DE" sz="1100" b="1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100" dirty="0">
                <a:solidFill>
                  <a:srgbClr val="000000"/>
                </a:solidFill>
              </a:rPr>
              <a:t>TAK OCZYWISCIE!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r</a:t>
            </a:r>
            <a:r>
              <a:rPr lang="pl-PL" sz="1100" dirty="0" smtClean="0">
                <a:solidFill>
                  <a:srgbClr val="000000"/>
                </a:solidFill>
              </a:rPr>
              <a:t>ozwiązania </a:t>
            </a:r>
            <a:r>
              <a:rPr lang="de-DE" sz="1100" dirty="0" smtClean="0">
                <a:solidFill>
                  <a:srgbClr val="000000"/>
                </a:solidFill>
              </a:rPr>
              <a:t>IT</a:t>
            </a:r>
            <a:r>
              <a:rPr lang="pl-PL" sz="1100" dirty="0" smtClean="0">
                <a:solidFill>
                  <a:srgbClr val="000000"/>
                </a:solidFill>
              </a:rPr>
              <a:t> opracowano w krótkim czasie,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p</a:t>
            </a:r>
            <a:r>
              <a:rPr lang="pl-PL" sz="1100" dirty="0" smtClean="0">
                <a:solidFill>
                  <a:srgbClr val="000000"/>
                </a:solidFill>
              </a:rPr>
              <a:t>lanuje się wiele projektów</a:t>
            </a:r>
            <a:r>
              <a:rPr lang="de-DE" sz="1100" dirty="0" smtClean="0">
                <a:solidFill>
                  <a:srgbClr val="000000"/>
                </a:solidFill>
              </a:rPr>
              <a:t>, </a:t>
            </a:r>
            <a:r>
              <a:rPr lang="pl-PL" sz="1100" dirty="0" smtClean="0">
                <a:solidFill>
                  <a:srgbClr val="000000"/>
                </a:solidFill>
              </a:rPr>
              <a:t>zwłaszcza akta 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>
                <a:solidFill>
                  <a:srgbClr val="000000"/>
                </a:solidFill>
              </a:rPr>
              <a:t>e</a:t>
            </a:r>
            <a:r>
              <a:rPr lang="pl-PL" sz="1100" dirty="0" smtClean="0">
                <a:solidFill>
                  <a:srgbClr val="000000"/>
                </a:solidFill>
              </a:rPr>
              <a:t>lektroniczne i ulepszenie komunikacji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100" dirty="0" smtClean="0">
                <a:solidFill>
                  <a:srgbClr val="000000"/>
                </a:solidFill>
              </a:rPr>
              <a:t>elektronicznej</a:t>
            </a:r>
            <a:endParaRPr lang="de-DE" sz="11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1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685800" y="549275"/>
            <a:ext cx="7772400" cy="57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i="1" u="sng" dirty="0" err="1">
                <a:solidFill>
                  <a:srgbClr val="000000"/>
                </a:solidFill>
              </a:rPr>
              <a:t>Administracyjna</a:t>
            </a:r>
            <a:r>
              <a:rPr lang="de-DE" i="1" u="sng" dirty="0">
                <a:solidFill>
                  <a:srgbClr val="000000"/>
                </a:solidFill>
              </a:rPr>
              <a:t> </a:t>
            </a:r>
            <a:r>
              <a:rPr lang="de-DE" i="1" u="sng" dirty="0" err="1">
                <a:solidFill>
                  <a:srgbClr val="000000"/>
                </a:solidFill>
              </a:rPr>
              <a:t>sieć</a:t>
            </a:r>
            <a:r>
              <a:rPr lang="de-DE" i="1" u="sng" dirty="0">
                <a:solidFill>
                  <a:srgbClr val="000000"/>
                </a:solidFill>
              </a:rPr>
              <a:t> </a:t>
            </a:r>
            <a:r>
              <a:rPr lang="de-DE" i="1" u="sng" dirty="0" err="1">
                <a:solidFill>
                  <a:srgbClr val="000000"/>
                </a:solidFill>
              </a:rPr>
              <a:t>Saksonii</a:t>
            </a:r>
            <a:endParaRPr lang="de-DE" i="1" u="sng" dirty="0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44624" y="0"/>
            <a:ext cx="11520488" cy="6737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368425" y="1584325"/>
            <a:ext cx="1839263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000" dirty="0" smtClean="0">
                <a:solidFill>
                  <a:srgbClr val="000000"/>
                </a:solidFill>
              </a:rPr>
              <a:t>Ministerstwo Sprawiedliwości</a:t>
            </a:r>
            <a:endParaRPr lang="de-DE" sz="1000" dirty="0">
              <a:solidFill>
                <a:srgbClr val="000000"/>
              </a:solidFill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867275" y="1584325"/>
            <a:ext cx="1141957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000" dirty="0" smtClean="0">
                <a:solidFill>
                  <a:srgbClr val="000000"/>
                </a:solidFill>
              </a:rPr>
              <a:t>Ministerstwo</a:t>
            </a:r>
            <a:r>
              <a:rPr lang="de-DE" sz="1000" dirty="0" smtClean="0">
                <a:solidFill>
                  <a:srgbClr val="000000"/>
                </a:solidFill>
              </a:rPr>
              <a:t>… </a:t>
            </a:r>
            <a:r>
              <a:rPr lang="de-DE" sz="1000" dirty="0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551613" y="2303463"/>
            <a:ext cx="1149972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000" dirty="0" smtClean="0">
                <a:solidFill>
                  <a:srgbClr val="000000"/>
                </a:solidFill>
              </a:rPr>
              <a:t>Ministerstwo</a:t>
            </a:r>
            <a:r>
              <a:rPr lang="de-DE" sz="1000" dirty="0" smtClean="0">
                <a:solidFill>
                  <a:srgbClr val="000000"/>
                </a:solidFill>
              </a:rPr>
              <a:t>… </a:t>
            </a:r>
            <a:r>
              <a:rPr lang="de-DE" sz="1000" dirty="0">
                <a:solidFill>
                  <a:srgbClr val="000000"/>
                </a:solidFill>
              </a:rPr>
              <a:t>N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748463" y="5513388"/>
            <a:ext cx="856623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000" dirty="0" smtClean="0">
                <a:solidFill>
                  <a:srgbClr val="000000"/>
                </a:solidFill>
              </a:rPr>
              <a:t>Władze</a:t>
            </a:r>
            <a:r>
              <a:rPr lang="de-DE" sz="1000" dirty="0" smtClean="0">
                <a:solidFill>
                  <a:srgbClr val="000000"/>
                </a:solidFill>
              </a:rPr>
              <a:t>… </a:t>
            </a:r>
            <a:r>
              <a:rPr lang="de-DE" sz="1000" dirty="0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387475" y="4146550"/>
            <a:ext cx="1103485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000" dirty="0">
                <a:solidFill>
                  <a:srgbClr val="000000"/>
                </a:solidFill>
              </a:rPr>
              <a:t>s</a:t>
            </a:r>
            <a:r>
              <a:rPr lang="pl-PL" sz="1000" dirty="0" smtClean="0">
                <a:solidFill>
                  <a:srgbClr val="000000"/>
                </a:solidFill>
              </a:rPr>
              <a:t>łużby centralne</a:t>
            </a:r>
            <a:endParaRPr lang="de-DE" sz="1000" dirty="0">
              <a:solidFill>
                <a:srgbClr val="000000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7701585" y="3633727"/>
            <a:ext cx="1483171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000" dirty="0">
                <a:solidFill>
                  <a:srgbClr val="000000"/>
                </a:solidFill>
              </a:rPr>
              <a:t>k</a:t>
            </a:r>
            <a:r>
              <a:rPr lang="pl-PL" sz="1000" dirty="0" smtClean="0">
                <a:solidFill>
                  <a:srgbClr val="000000"/>
                </a:solidFill>
              </a:rPr>
              <a:t>omunikacja do służb centralnych</a:t>
            </a:r>
            <a:endParaRPr lang="de-DE" sz="1000" dirty="0">
              <a:solidFill>
                <a:srgbClr val="0000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6878638" y="4146550"/>
            <a:ext cx="1331111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000" dirty="0">
                <a:solidFill>
                  <a:srgbClr val="000000"/>
                </a:solidFill>
              </a:rPr>
              <a:t>k</a:t>
            </a:r>
            <a:r>
              <a:rPr lang="pl-PL" sz="1000" dirty="0" smtClean="0">
                <a:solidFill>
                  <a:srgbClr val="000000"/>
                </a:solidFill>
              </a:rPr>
              <a:t>omunikacja lokalna</a:t>
            </a:r>
            <a:endParaRPr lang="de-DE" sz="1000" dirty="0">
              <a:solidFill>
                <a:srgbClr val="000000"/>
              </a:solidFill>
            </a:endParaRPr>
          </a:p>
        </p:txBody>
      </p:sp>
      <p:sp>
        <p:nvSpPr>
          <p:cNvPr id="4107" name="Oval 11"/>
          <p:cNvSpPr>
            <a:spLocks noChangeArrowheads="1"/>
          </p:cNvSpPr>
          <p:nvPr/>
        </p:nvSpPr>
        <p:spPr bwMode="auto">
          <a:xfrm>
            <a:off x="684213" y="1412875"/>
            <a:ext cx="3455987" cy="2447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685800" y="549275"/>
            <a:ext cx="7772400" cy="57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i="1" u="sng" smtClean="0">
                <a:solidFill>
                  <a:srgbClr val="000000"/>
                </a:solidFill>
              </a:rPr>
              <a:t>System sprawiedliwości</a:t>
            </a:r>
            <a:endParaRPr lang="pl-PL" i="1" u="sng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29414" y="404664"/>
            <a:ext cx="11591925" cy="7097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160588" y="1728788"/>
            <a:ext cx="507168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000" smtClean="0">
                <a:solidFill>
                  <a:srgbClr val="000000"/>
                </a:solidFill>
              </a:rPr>
              <a:t>sąd A</a:t>
            </a:r>
            <a:endParaRPr lang="pl-PL" sz="1000">
              <a:solidFill>
                <a:srgbClr val="000000"/>
              </a:solidFill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224338" y="1481138"/>
            <a:ext cx="635408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000" smtClean="0">
                <a:solidFill>
                  <a:srgbClr val="000000"/>
                </a:solidFill>
              </a:rPr>
              <a:t>sąd… B</a:t>
            </a:r>
            <a:endParaRPr lang="pl-PL" sz="1000">
              <a:solidFill>
                <a:srgbClr val="000000"/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313613" y="2633663"/>
            <a:ext cx="643423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000" smtClean="0">
                <a:solidFill>
                  <a:srgbClr val="000000"/>
                </a:solidFill>
              </a:rPr>
              <a:t>sąd… N</a:t>
            </a:r>
            <a:endParaRPr lang="pl-PL" sz="1000">
              <a:solidFill>
                <a:srgbClr val="000000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840538" y="4679950"/>
            <a:ext cx="1701405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000">
                <a:solidFill>
                  <a:srgbClr val="000000"/>
                </a:solidFill>
              </a:rPr>
              <a:t>i</a:t>
            </a:r>
            <a:r>
              <a:rPr lang="pl-PL" sz="1000" smtClean="0">
                <a:solidFill>
                  <a:srgbClr val="000000"/>
                </a:solidFill>
              </a:rPr>
              <a:t>nne ministerstwa  i władze</a:t>
            </a:r>
            <a:endParaRPr lang="pl-PL" sz="1000">
              <a:solidFill>
                <a:srgbClr val="000000"/>
              </a:solidFill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464050" y="5111750"/>
            <a:ext cx="1103485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000" smtClean="0">
                <a:solidFill>
                  <a:srgbClr val="000000"/>
                </a:solidFill>
              </a:rPr>
              <a:t>służby centralne</a:t>
            </a:r>
            <a:endParaRPr lang="pl-PL" sz="1000">
              <a:solidFill>
                <a:srgbClr val="000000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008063" y="5903913"/>
            <a:ext cx="1884147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000">
                <a:solidFill>
                  <a:srgbClr val="000000"/>
                </a:solidFill>
              </a:rPr>
              <a:t>g</a:t>
            </a:r>
            <a:r>
              <a:rPr lang="pl-PL" sz="1000" smtClean="0">
                <a:solidFill>
                  <a:srgbClr val="000000"/>
                </a:solidFill>
              </a:rPr>
              <a:t>łówne centrum komputerowe</a:t>
            </a:r>
            <a:endParaRPr lang="pl-PL" sz="10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1692275" y="620713"/>
            <a:ext cx="6840538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i="1" u="sng" dirty="0" smtClean="0">
                <a:solidFill>
                  <a:srgbClr val="000000"/>
                </a:solidFill>
              </a:rPr>
              <a:t>Organizacja IT w administracji publicznej Saksonii</a:t>
            </a:r>
            <a:endParaRPr lang="de-DE" i="1" u="sng" dirty="0">
              <a:solidFill>
                <a:srgbClr val="000000"/>
              </a:solidFill>
            </a:endParaRPr>
          </a:p>
        </p:txBody>
      </p:sp>
      <p:sp>
        <p:nvSpPr>
          <p:cNvPr id="6146" name="Oval 2"/>
          <p:cNvSpPr>
            <a:spLocks noChangeArrowheads="1"/>
          </p:cNvSpPr>
          <p:nvPr/>
        </p:nvSpPr>
        <p:spPr bwMode="auto">
          <a:xfrm>
            <a:off x="0" y="1700213"/>
            <a:ext cx="2952750" cy="1368425"/>
          </a:xfrm>
          <a:prstGeom prst="ellipse">
            <a:avLst/>
          </a:prstGeom>
          <a:solidFill>
            <a:srgbClr val="99CC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Ministerstwo Sprawiedliwości</a:t>
            </a:r>
            <a:r>
              <a:rPr lang="de-DE" sz="1400" dirty="0" smtClean="0">
                <a:solidFill>
                  <a:srgbClr val="000000"/>
                </a:solidFill>
              </a:rPr>
              <a:t>,</a:t>
            </a:r>
            <a:r>
              <a:rPr lang="pl-PL" sz="1400" dirty="0" smtClean="0">
                <a:solidFill>
                  <a:srgbClr val="000000"/>
                </a:solidFill>
              </a:rPr>
              <a:t/>
            </a:r>
            <a:br>
              <a:rPr lang="pl-PL" sz="1400" dirty="0" smtClean="0">
                <a:solidFill>
                  <a:srgbClr val="000000"/>
                </a:solidFill>
              </a:rPr>
            </a:br>
            <a:r>
              <a:rPr lang="pl-PL" sz="1400" b="1" dirty="0" smtClean="0">
                <a:solidFill>
                  <a:srgbClr val="000000"/>
                </a:solidFill>
              </a:rPr>
              <a:t>sądy</a:t>
            </a:r>
            <a:r>
              <a:rPr lang="de-DE" sz="1400" dirty="0" smtClean="0">
                <a:solidFill>
                  <a:srgbClr val="000000"/>
                </a:solidFill>
              </a:rPr>
              <a:t>,</a:t>
            </a:r>
            <a:r>
              <a:rPr lang="pl-PL" sz="1400" dirty="0" smtClean="0">
                <a:solidFill>
                  <a:srgbClr val="000000"/>
                </a:solidFill>
              </a:rPr>
              <a:t> prokuratury</a:t>
            </a:r>
            <a:r>
              <a:rPr lang="de-DE" sz="1400" dirty="0" smtClean="0">
                <a:solidFill>
                  <a:srgbClr val="000000"/>
                </a:solidFill>
              </a:rPr>
              <a:t>, </a:t>
            </a:r>
            <a:r>
              <a:rPr lang="pl-PL" sz="1400" dirty="0" smtClean="0">
                <a:solidFill>
                  <a:srgbClr val="000000"/>
                </a:solidFill>
              </a:rPr>
              <a:t>więzienia</a:t>
            </a:r>
            <a:endParaRPr lang="de-DE" sz="14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6147" name="Oval 3"/>
          <p:cNvSpPr>
            <a:spLocks noChangeArrowheads="1"/>
          </p:cNvSpPr>
          <p:nvPr/>
        </p:nvSpPr>
        <p:spPr bwMode="auto">
          <a:xfrm>
            <a:off x="3059113" y="1628775"/>
            <a:ext cx="2952750" cy="1368425"/>
          </a:xfrm>
          <a:prstGeom prst="ellipse">
            <a:avLst/>
          </a:prstGeom>
          <a:solidFill>
            <a:srgbClr val="FF99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Wszystkie pozostałe ministerstwa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>
                <a:solidFill>
                  <a:srgbClr val="000000"/>
                </a:solidFill>
              </a:rPr>
              <a:t> i</a:t>
            </a:r>
            <a:r>
              <a:rPr lang="pl-PL" sz="1400" dirty="0" smtClean="0">
                <a:solidFill>
                  <a:srgbClr val="000000"/>
                </a:solidFill>
              </a:rPr>
              <a:t> podległe im jednostki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6084888" y="1700213"/>
            <a:ext cx="2952750" cy="1368425"/>
          </a:xfrm>
          <a:prstGeom prst="ellipse">
            <a:avLst/>
          </a:prstGeom>
          <a:solidFill>
            <a:srgbClr val="00CC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Władze regionalne i lokalne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79388" y="3716338"/>
            <a:ext cx="2592387" cy="1512887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372225" y="3716338"/>
            <a:ext cx="2592388" cy="1512887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3276600" y="3716338"/>
            <a:ext cx="2592388" cy="1512887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Przedsiębiorstwo państwowe</a:t>
            </a:r>
            <a:endParaRPr lang="de-DE" sz="14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400" dirty="0" smtClean="0">
                <a:solidFill>
                  <a:srgbClr val="000000"/>
                </a:solidFill>
              </a:rPr>
              <a:t>S</a:t>
            </a:r>
            <a:r>
              <a:rPr lang="pl-PL" sz="1400" dirty="0" err="1" smtClean="0">
                <a:solidFill>
                  <a:srgbClr val="000000"/>
                </a:solidFill>
              </a:rPr>
              <a:t>aksoński</a:t>
            </a:r>
            <a:r>
              <a:rPr lang="pl-PL" sz="1400" dirty="0" smtClean="0">
                <a:solidFill>
                  <a:srgbClr val="000000"/>
                </a:solidFill>
              </a:rPr>
              <a:t> Serwis Informatyczny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7742238" y="4941888"/>
            <a:ext cx="1236662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400" dirty="0">
                <a:solidFill>
                  <a:srgbClr val="000000"/>
                </a:solidFill>
              </a:rPr>
              <a:t>www.sakd.de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494088" y="6092825"/>
            <a:ext cx="2066889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>
                <a:solidFill>
                  <a:srgbClr val="000000"/>
                </a:solidFill>
              </a:rPr>
              <a:t>Dostawcy usług IT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6372225" y="4221163"/>
            <a:ext cx="2540000" cy="7408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Saksoński Urząd ds.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Przetwarzania danych na poziomie komunalnym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065588" y="4941888"/>
            <a:ext cx="1803400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400">
                <a:solidFill>
                  <a:srgbClr val="000000"/>
                </a:solidFill>
              </a:rPr>
              <a:t>www.sid.sachsen.de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752475" y="4724400"/>
            <a:ext cx="2033588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400" dirty="0">
                <a:solidFill>
                  <a:srgbClr val="000000"/>
                </a:solidFill>
              </a:rPr>
              <a:t>www.justiz.sachsen.de/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400" dirty="0" err="1">
                <a:solidFill>
                  <a:srgbClr val="000000"/>
                </a:solidFill>
              </a:rPr>
              <a:t>smj</a:t>
            </a:r>
            <a:r>
              <a:rPr lang="de-DE" sz="1400" dirty="0">
                <a:solidFill>
                  <a:srgbClr val="000000"/>
                </a:solidFill>
              </a:rPr>
              <a:t>/</a:t>
            </a:r>
            <a:r>
              <a:rPr lang="de-DE" sz="1400" dirty="0" err="1">
                <a:solidFill>
                  <a:srgbClr val="000000"/>
                </a:solidFill>
              </a:rPr>
              <a:t>content</a:t>
            </a:r>
            <a:r>
              <a:rPr lang="de-DE" sz="1400" dirty="0">
                <a:solidFill>
                  <a:srgbClr val="000000"/>
                </a:solidFill>
              </a:rPr>
              <a:t>/lit.htm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74490" y="3860800"/>
            <a:ext cx="2918084" cy="7408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Centrala technologii informacyjnej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endParaRPr lang="pl-PL" sz="1400" dirty="0" smtClean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Saksońskiego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Wymiaru Sprawiedliwości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V="1">
            <a:off x="4716463" y="2992438"/>
            <a:ext cx="1587" cy="72866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 flipV="1">
            <a:off x="1331913" y="3063875"/>
            <a:ext cx="1587" cy="6572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 flipV="1">
            <a:off x="7596188" y="3063875"/>
            <a:ext cx="1587" cy="6572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 flipH="1">
            <a:off x="2767013" y="4365625"/>
            <a:ext cx="514350" cy="1588"/>
          </a:xfrm>
          <a:prstGeom prst="line">
            <a:avLst/>
          </a:prstGeom>
          <a:noFill/>
          <a:ln w="15840" cap="rnd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 flipH="1">
            <a:off x="1398588" y="6237288"/>
            <a:ext cx="1954212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5940425" y="6237288"/>
            <a:ext cx="17272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 flipV="1">
            <a:off x="1403350" y="5224463"/>
            <a:ext cx="1588" cy="1017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6165" name="Line 21"/>
          <p:cNvSpPr>
            <a:spLocks noChangeShapeType="1"/>
          </p:cNvSpPr>
          <p:nvPr/>
        </p:nvSpPr>
        <p:spPr bwMode="auto">
          <a:xfrm flipV="1">
            <a:off x="7667625" y="5224463"/>
            <a:ext cx="1588" cy="1017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 flipV="1">
            <a:off x="4716463" y="5224463"/>
            <a:ext cx="1587" cy="8731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95288" y="1700213"/>
            <a:ext cx="1944687" cy="1008062"/>
          </a:xfrm>
          <a:prstGeom prst="rect">
            <a:avLst/>
          </a:prstGeom>
          <a:solidFill>
            <a:srgbClr val="FF99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600" b="1" dirty="0" smtClean="0">
                <a:solidFill>
                  <a:srgbClr val="000000"/>
                </a:solidFill>
              </a:rPr>
              <a:t>Sąd apelacyjny</a:t>
            </a:r>
            <a:endParaRPr lang="de-DE" sz="1600" b="1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600" dirty="0">
                <a:solidFill>
                  <a:srgbClr val="000000"/>
                </a:solidFill>
              </a:rPr>
              <a:t>d</a:t>
            </a:r>
            <a:r>
              <a:rPr lang="pl-PL" sz="1600" dirty="0" smtClean="0">
                <a:solidFill>
                  <a:srgbClr val="000000"/>
                </a:solidFill>
              </a:rPr>
              <a:t>ział </a:t>
            </a:r>
            <a:r>
              <a:rPr lang="de-DE" sz="1600" dirty="0" smtClean="0">
                <a:solidFill>
                  <a:srgbClr val="000000"/>
                </a:solidFill>
              </a:rPr>
              <a:t>IT</a:t>
            </a:r>
            <a:endParaRPr lang="de-DE" sz="1600" dirty="0">
              <a:solidFill>
                <a:srgbClr val="000000"/>
              </a:solidFill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50825" y="476250"/>
            <a:ext cx="5400675" cy="1008063"/>
          </a:xfrm>
          <a:prstGeom prst="rect">
            <a:avLst/>
          </a:prstGeom>
          <a:solidFill>
            <a:srgbClr val="99CC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b="1" dirty="0" smtClean="0">
                <a:solidFill>
                  <a:srgbClr val="000000"/>
                </a:solidFill>
              </a:rPr>
              <a:t>Ministerstwo Sprawiedliwości</a:t>
            </a:r>
            <a:endParaRPr lang="de-DE" b="1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>
                <a:solidFill>
                  <a:srgbClr val="000000"/>
                </a:solidFill>
              </a:rPr>
              <a:t>Nadzór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484438" y="1700213"/>
            <a:ext cx="1584325" cy="1008062"/>
          </a:xfrm>
          <a:prstGeom prst="rect">
            <a:avLst/>
          </a:prstGeom>
          <a:solidFill>
            <a:srgbClr val="CC99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600" dirty="0" smtClean="0">
                <a:solidFill>
                  <a:srgbClr val="000000"/>
                </a:solidFill>
              </a:rPr>
              <a:t>Sąd okręgowy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600" dirty="0" smtClean="0">
                <a:solidFill>
                  <a:srgbClr val="000000"/>
                </a:solidFill>
              </a:rPr>
              <a:t>1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600" dirty="0" smtClean="0">
                <a:solidFill>
                  <a:srgbClr val="000000"/>
                </a:solidFill>
              </a:rPr>
              <a:t>Specjalista ds. IT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140200" y="1700213"/>
            <a:ext cx="1584325" cy="1008062"/>
          </a:xfrm>
          <a:prstGeom prst="rect">
            <a:avLst/>
          </a:prstGeom>
          <a:solidFill>
            <a:srgbClr val="CC99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600" dirty="0" smtClean="0">
                <a:solidFill>
                  <a:srgbClr val="000000"/>
                </a:solidFill>
              </a:rPr>
              <a:t>Sąd okręgowy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600" dirty="0" smtClean="0">
                <a:solidFill>
                  <a:srgbClr val="000000"/>
                </a:solidFill>
              </a:rPr>
              <a:t>2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600" dirty="0" smtClean="0">
                <a:solidFill>
                  <a:srgbClr val="000000"/>
                </a:solidFill>
              </a:rPr>
              <a:t>Specjalista ds. IT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5795963" y="1700213"/>
            <a:ext cx="1584325" cy="1008062"/>
          </a:xfrm>
          <a:prstGeom prst="rect">
            <a:avLst/>
          </a:prstGeom>
          <a:solidFill>
            <a:srgbClr val="CC99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600" dirty="0" smtClean="0">
                <a:solidFill>
                  <a:srgbClr val="000000"/>
                </a:solidFill>
              </a:rPr>
              <a:t>Sąd okręgowy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600" dirty="0">
                <a:solidFill>
                  <a:srgbClr val="000000"/>
                </a:solidFill>
              </a:rPr>
              <a:t>3</a:t>
            </a:r>
            <a:endParaRPr lang="pl-PL" sz="1600" dirty="0" smtClean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600" dirty="0" smtClean="0">
                <a:solidFill>
                  <a:srgbClr val="000000"/>
                </a:solidFill>
              </a:rPr>
              <a:t>Specjalista ds. IT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7451725" y="1700213"/>
            <a:ext cx="1584325" cy="1008062"/>
          </a:xfrm>
          <a:prstGeom prst="rect">
            <a:avLst/>
          </a:prstGeom>
          <a:solidFill>
            <a:srgbClr val="CC99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600" dirty="0" smtClean="0">
                <a:solidFill>
                  <a:srgbClr val="000000"/>
                </a:solidFill>
              </a:rPr>
              <a:t>Sąd okręgowy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dirty="0" smtClean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600" dirty="0" smtClean="0">
                <a:solidFill>
                  <a:srgbClr val="000000"/>
                </a:solidFill>
              </a:rPr>
              <a:t>Specjalista ds. IT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2700338" y="2852738"/>
            <a:ext cx="1368425" cy="1008062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Sąd rejonowy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11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Specjalista ds. IT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700338" y="4005263"/>
            <a:ext cx="1368425" cy="1008062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Sąd rejonowy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12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Specjalista ds. IT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356100" y="2852738"/>
            <a:ext cx="1368425" cy="1008062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Sąd rejonowy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>
                <a:solidFill>
                  <a:srgbClr val="000000"/>
                </a:solidFill>
              </a:rPr>
              <a:t>2</a:t>
            </a:r>
            <a:r>
              <a:rPr lang="pl-PL" sz="1400" dirty="0" smtClean="0">
                <a:solidFill>
                  <a:srgbClr val="000000"/>
                </a:solidFill>
              </a:rPr>
              <a:t>1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Specjalista ds. IT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6011863" y="2852738"/>
            <a:ext cx="1368425" cy="1008062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Sąd rejonowy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>
                <a:solidFill>
                  <a:srgbClr val="000000"/>
                </a:solidFill>
              </a:rPr>
              <a:t>3</a:t>
            </a:r>
            <a:r>
              <a:rPr lang="pl-PL" sz="1400" dirty="0" smtClean="0">
                <a:solidFill>
                  <a:srgbClr val="000000"/>
                </a:solidFill>
              </a:rPr>
              <a:t>1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Specjalista ds. IT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7667625" y="2852738"/>
            <a:ext cx="1368425" cy="1008062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Sąd rejonowy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…1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Specjalista ds. IT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356100" y="4005263"/>
            <a:ext cx="1368425" cy="1008062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Sąd rejonowy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…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400" dirty="0" smtClean="0">
                <a:solidFill>
                  <a:srgbClr val="000000"/>
                </a:solidFill>
              </a:rPr>
              <a:t>Specjalista ds. IT</a:t>
            </a: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395288" y="5229225"/>
            <a:ext cx="2017712" cy="1152525"/>
          </a:xfrm>
          <a:prstGeom prst="rect">
            <a:avLst/>
          </a:prstGeom>
          <a:solidFill>
            <a:srgbClr val="FFFF99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b="1" dirty="0" smtClean="0">
                <a:solidFill>
                  <a:srgbClr val="000000"/>
                </a:solidFill>
              </a:rPr>
              <a:t>Prokuratura</a:t>
            </a:r>
            <a:r>
              <a:rPr lang="de-DE" b="1" dirty="0" smtClean="0">
                <a:solidFill>
                  <a:srgbClr val="000000"/>
                </a:solidFill>
              </a:rPr>
              <a:t>, </a:t>
            </a:r>
            <a:r>
              <a:rPr lang="pl-PL" b="1" dirty="0" smtClean="0">
                <a:solidFill>
                  <a:srgbClr val="000000"/>
                </a:solidFill>
              </a:rPr>
              <a:t>inne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b="1" dirty="0" smtClean="0">
                <a:solidFill>
                  <a:srgbClr val="000000"/>
                </a:solidFill>
              </a:rPr>
              <a:t>jurysdykcje itp.</a:t>
            </a:r>
            <a:endParaRPr lang="de-DE" b="1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>
                <a:solidFill>
                  <a:srgbClr val="000000"/>
                </a:solidFill>
              </a:rPr>
              <a:t>d</a:t>
            </a:r>
            <a:r>
              <a:rPr lang="pl-PL" dirty="0" smtClean="0">
                <a:solidFill>
                  <a:srgbClr val="000000"/>
                </a:solidFill>
              </a:rPr>
              <a:t>ziały </a:t>
            </a:r>
            <a:r>
              <a:rPr lang="de-DE" dirty="0" smtClean="0">
                <a:solidFill>
                  <a:srgbClr val="000000"/>
                </a:solidFill>
              </a:rPr>
              <a:t>IT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250825" y="1484313"/>
            <a:ext cx="1588" cy="43926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>
            <a:off x="250825" y="2133600"/>
            <a:ext cx="144463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250825" y="5876925"/>
            <a:ext cx="144463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>
            <a:off x="2339975" y="2205038"/>
            <a:ext cx="144463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>
            <a:off x="2484438" y="2708275"/>
            <a:ext cx="1587" cy="18002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2484438" y="3284538"/>
            <a:ext cx="2159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2484438" y="4508500"/>
            <a:ext cx="215900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2411413" y="5805488"/>
            <a:ext cx="2159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2627313" y="5229225"/>
            <a:ext cx="1944687" cy="1152525"/>
          </a:xfrm>
          <a:prstGeom prst="rect">
            <a:avLst/>
          </a:prstGeom>
          <a:solidFill>
            <a:srgbClr val="FFCC99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6662738" y="260350"/>
            <a:ext cx="1694993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i="1" u="sng" dirty="0" smtClean="0">
                <a:solidFill>
                  <a:srgbClr val="000000"/>
                </a:solidFill>
              </a:rPr>
              <a:t>System </a:t>
            </a:r>
            <a:r>
              <a:rPr lang="de-DE" i="1" u="sng" dirty="0" smtClean="0">
                <a:solidFill>
                  <a:srgbClr val="000000"/>
                </a:solidFill>
              </a:rPr>
              <a:t>ancien</a:t>
            </a:r>
            <a:endParaRPr lang="de-DE" i="1" u="sng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i="1" u="sng" dirty="0">
                <a:solidFill>
                  <a:srgbClr val="000000"/>
                </a:solidFill>
              </a:rPr>
              <a:t>d</a:t>
            </a:r>
            <a:r>
              <a:rPr lang="pl-PL" i="1" u="sng" dirty="0" smtClean="0">
                <a:solidFill>
                  <a:srgbClr val="000000"/>
                </a:solidFill>
              </a:rPr>
              <a:t>o roku </a:t>
            </a:r>
            <a:r>
              <a:rPr lang="de-DE" i="1" u="sng" dirty="0" smtClean="0">
                <a:solidFill>
                  <a:srgbClr val="000000"/>
                </a:solidFill>
              </a:rPr>
              <a:t>2006</a:t>
            </a:r>
            <a:endParaRPr lang="de-DE" i="1" u="sng" dirty="0">
              <a:solidFill>
                <a:srgbClr val="000000"/>
              </a:solidFill>
            </a:endParaRPr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>
            <a:off x="2700338" y="2924175"/>
            <a:ext cx="1587" cy="18002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>
            <a:off x="4140200" y="2708275"/>
            <a:ext cx="1588" cy="18002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>
            <a:off x="4140200" y="4508500"/>
            <a:ext cx="215900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>
            <a:off x="4140200" y="3284538"/>
            <a:ext cx="2159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>
            <a:off x="5795963" y="2708275"/>
            <a:ext cx="1587" cy="18002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7451725" y="2708275"/>
            <a:ext cx="1588" cy="18002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>
            <a:off x="5795963" y="3284538"/>
            <a:ext cx="2159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7451725" y="3284538"/>
            <a:ext cx="2159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3" name="Group 1"/>
          <p:cNvGrpSpPr>
            <a:grpSpLocks/>
          </p:cNvGrpSpPr>
          <p:nvPr/>
        </p:nvGrpSpPr>
        <p:grpSpPr bwMode="auto">
          <a:xfrm>
            <a:off x="236538" y="792163"/>
            <a:ext cx="8721725" cy="4965700"/>
            <a:chOff x="149" y="499"/>
            <a:chExt cx="5494" cy="3128"/>
          </a:xfrm>
        </p:grpSpPr>
        <p:cxnSp>
          <p:nvCxnSpPr>
            <p:cNvPr id="8194" name="AutoShape 2"/>
            <p:cNvCxnSpPr>
              <a:cxnSpLocks noChangeShapeType="1"/>
              <a:stCxn id="8238" idx="1"/>
              <a:endCxn id="8217" idx="2"/>
            </p:cNvCxnSpPr>
            <p:nvPr/>
          </p:nvCxnSpPr>
          <p:spPr bwMode="auto">
            <a:xfrm flipH="1" flipV="1">
              <a:off x="782" y="1459"/>
              <a:ext cx="211" cy="2049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195" name="AutoShape 3"/>
            <p:cNvCxnSpPr>
              <a:cxnSpLocks noChangeShapeType="1"/>
              <a:stCxn id="8237" idx="1"/>
              <a:endCxn id="8217" idx="2"/>
            </p:cNvCxnSpPr>
            <p:nvPr/>
          </p:nvCxnSpPr>
          <p:spPr bwMode="auto">
            <a:xfrm flipH="1" flipV="1">
              <a:off x="782" y="1459"/>
              <a:ext cx="211" cy="1688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196" name="AutoShape 4"/>
            <p:cNvCxnSpPr>
              <a:cxnSpLocks noChangeShapeType="1"/>
              <a:stCxn id="8236" idx="1"/>
              <a:endCxn id="8217" idx="2"/>
            </p:cNvCxnSpPr>
            <p:nvPr/>
          </p:nvCxnSpPr>
          <p:spPr bwMode="auto">
            <a:xfrm flipH="1" flipV="1">
              <a:off x="782" y="1459"/>
              <a:ext cx="211" cy="1327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197" name="AutoShape 5"/>
            <p:cNvCxnSpPr>
              <a:cxnSpLocks noChangeShapeType="1"/>
              <a:stCxn id="8235" idx="1"/>
              <a:endCxn id="8217" idx="2"/>
            </p:cNvCxnSpPr>
            <p:nvPr/>
          </p:nvCxnSpPr>
          <p:spPr bwMode="auto">
            <a:xfrm flipH="1" flipV="1">
              <a:off x="782" y="1459"/>
              <a:ext cx="211" cy="964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198" name="AutoShape 6"/>
            <p:cNvCxnSpPr>
              <a:cxnSpLocks noChangeShapeType="1"/>
              <a:stCxn id="8234" idx="1"/>
              <a:endCxn id="8217" idx="2"/>
            </p:cNvCxnSpPr>
            <p:nvPr/>
          </p:nvCxnSpPr>
          <p:spPr bwMode="auto">
            <a:xfrm flipH="1" flipV="1">
              <a:off x="782" y="1459"/>
              <a:ext cx="211" cy="604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199" name="AutoShape 7"/>
            <p:cNvCxnSpPr>
              <a:cxnSpLocks noChangeShapeType="1"/>
              <a:stCxn id="8233" idx="1"/>
              <a:endCxn id="8216" idx="2"/>
            </p:cNvCxnSpPr>
            <p:nvPr/>
          </p:nvCxnSpPr>
          <p:spPr bwMode="auto">
            <a:xfrm flipH="1" flipV="1">
              <a:off x="2473" y="736"/>
              <a:ext cx="211" cy="240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200" name="AutoShape 8"/>
            <p:cNvCxnSpPr>
              <a:cxnSpLocks noChangeShapeType="1"/>
              <a:stCxn id="8232" idx="1"/>
              <a:endCxn id="8219" idx="2"/>
            </p:cNvCxnSpPr>
            <p:nvPr/>
          </p:nvCxnSpPr>
          <p:spPr bwMode="auto">
            <a:xfrm flipH="1" flipV="1">
              <a:off x="4165" y="1459"/>
              <a:ext cx="212" cy="2049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201" name="AutoShape 9"/>
            <p:cNvCxnSpPr>
              <a:cxnSpLocks noChangeShapeType="1"/>
              <a:stCxn id="8231" idx="1"/>
              <a:endCxn id="8219" idx="2"/>
            </p:cNvCxnSpPr>
            <p:nvPr/>
          </p:nvCxnSpPr>
          <p:spPr bwMode="auto">
            <a:xfrm flipH="1" flipV="1">
              <a:off x="4165" y="1459"/>
              <a:ext cx="212" cy="1688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202" name="AutoShape 10"/>
            <p:cNvCxnSpPr>
              <a:cxnSpLocks noChangeShapeType="1"/>
              <a:stCxn id="8230" idx="1"/>
              <a:endCxn id="8219" idx="2"/>
            </p:cNvCxnSpPr>
            <p:nvPr/>
          </p:nvCxnSpPr>
          <p:spPr bwMode="auto">
            <a:xfrm flipH="1" flipV="1">
              <a:off x="4165" y="1459"/>
              <a:ext cx="212" cy="1327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203" name="AutoShape 11"/>
            <p:cNvCxnSpPr>
              <a:cxnSpLocks noChangeShapeType="1"/>
              <a:stCxn id="8229" idx="1"/>
              <a:endCxn id="8219" idx="2"/>
            </p:cNvCxnSpPr>
            <p:nvPr/>
          </p:nvCxnSpPr>
          <p:spPr bwMode="auto">
            <a:xfrm flipH="1" flipV="1">
              <a:off x="4165" y="1459"/>
              <a:ext cx="212" cy="964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204" name="AutoShape 12"/>
            <p:cNvCxnSpPr>
              <a:cxnSpLocks noChangeShapeType="1"/>
              <a:stCxn id="8228" idx="1"/>
              <a:endCxn id="8219" idx="2"/>
            </p:cNvCxnSpPr>
            <p:nvPr/>
          </p:nvCxnSpPr>
          <p:spPr bwMode="auto">
            <a:xfrm flipH="1" flipV="1">
              <a:off x="4165" y="1459"/>
              <a:ext cx="212" cy="604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205" name="AutoShape 13"/>
            <p:cNvCxnSpPr>
              <a:cxnSpLocks noChangeShapeType="1"/>
              <a:stCxn id="8227" idx="1"/>
              <a:endCxn id="8219" idx="2"/>
            </p:cNvCxnSpPr>
            <p:nvPr/>
          </p:nvCxnSpPr>
          <p:spPr bwMode="auto">
            <a:xfrm flipH="1" flipV="1">
              <a:off x="4165" y="1459"/>
              <a:ext cx="212" cy="241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206" name="AutoShape 14"/>
            <p:cNvCxnSpPr>
              <a:cxnSpLocks noChangeShapeType="1"/>
              <a:stCxn id="8226" idx="1"/>
              <a:endCxn id="8218" idx="2"/>
            </p:cNvCxnSpPr>
            <p:nvPr/>
          </p:nvCxnSpPr>
          <p:spPr bwMode="auto">
            <a:xfrm flipH="1" flipV="1">
              <a:off x="2473" y="1459"/>
              <a:ext cx="211" cy="2049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207" name="AutoShape 15"/>
            <p:cNvCxnSpPr>
              <a:cxnSpLocks noChangeShapeType="1"/>
              <a:stCxn id="8225" idx="1"/>
              <a:endCxn id="8218" idx="2"/>
            </p:cNvCxnSpPr>
            <p:nvPr/>
          </p:nvCxnSpPr>
          <p:spPr bwMode="auto">
            <a:xfrm flipH="1" flipV="1">
              <a:off x="2473" y="1459"/>
              <a:ext cx="211" cy="1687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208" name="AutoShape 16"/>
            <p:cNvCxnSpPr>
              <a:cxnSpLocks noChangeShapeType="1"/>
              <a:stCxn id="8224" idx="1"/>
              <a:endCxn id="8218" idx="2"/>
            </p:cNvCxnSpPr>
            <p:nvPr/>
          </p:nvCxnSpPr>
          <p:spPr bwMode="auto">
            <a:xfrm flipH="1" flipV="1">
              <a:off x="2473" y="1459"/>
              <a:ext cx="211" cy="1327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209" name="AutoShape 17"/>
            <p:cNvCxnSpPr>
              <a:cxnSpLocks noChangeShapeType="1"/>
              <a:stCxn id="8223" idx="1"/>
              <a:endCxn id="8218" idx="2"/>
            </p:cNvCxnSpPr>
            <p:nvPr/>
          </p:nvCxnSpPr>
          <p:spPr bwMode="auto">
            <a:xfrm flipH="1" flipV="1">
              <a:off x="2473" y="1459"/>
              <a:ext cx="211" cy="964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210" name="AutoShape 18"/>
            <p:cNvCxnSpPr>
              <a:cxnSpLocks noChangeShapeType="1"/>
              <a:stCxn id="8222" idx="1"/>
              <a:endCxn id="8218" idx="2"/>
            </p:cNvCxnSpPr>
            <p:nvPr/>
          </p:nvCxnSpPr>
          <p:spPr bwMode="auto">
            <a:xfrm flipH="1" flipV="1">
              <a:off x="2473" y="1459"/>
              <a:ext cx="211" cy="604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211" name="AutoShape 19"/>
            <p:cNvCxnSpPr>
              <a:cxnSpLocks noChangeShapeType="1"/>
              <a:stCxn id="8221" idx="1"/>
              <a:endCxn id="8218" idx="2"/>
            </p:cNvCxnSpPr>
            <p:nvPr/>
          </p:nvCxnSpPr>
          <p:spPr bwMode="auto">
            <a:xfrm flipH="1" flipV="1">
              <a:off x="2473" y="1459"/>
              <a:ext cx="211" cy="241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212" name="AutoShape 20"/>
            <p:cNvCxnSpPr>
              <a:cxnSpLocks noChangeShapeType="1"/>
              <a:stCxn id="8220" idx="1"/>
              <a:endCxn id="8217" idx="2"/>
            </p:cNvCxnSpPr>
            <p:nvPr/>
          </p:nvCxnSpPr>
          <p:spPr bwMode="auto">
            <a:xfrm flipH="1" flipV="1">
              <a:off x="782" y="1459"/>
              <a:ext cx="211" cy="241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213" name="AutoShape 21"/>
            <p:cNvCxnSpPr>
              <a:cxnSpLocks noChangeShapeType="1"/>
              <a:stCxn id="8219" idx="0"/>
              <a:endCxn id="8216" idx="2"/>
            </p:cNvCxnSpPr>
            <p:nvPr/>
          </p:nvCxnSpPr>
          <p:spPr bwMode="auto">
            <a:xfrm flipH="1" flipV="1">
              <a:off x="2473" y="736"/>
              <a:ext cx="1691" cy="483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214" name="AutoShape 22"/>
            <p:cNvCxnSpPr>
              <a:cxnSpLocks noChangeShapeType="1"/>
              <a:stCxn id="8218" idx="0"/>
              <a:endCxn id="8216" idx="2"/>
            </p:cNvCxnSpPr>
            <p:nvPr/>
          </p:nvCxnSpPr>
          <p:spPr bwMode="auto">
            <a:xfrm flipV="1">
              <a:off x="2473" y="736"/>
              <a:ext cx="0" cy="483"/>
            </a:xfrm>
            <a:prstGeom prst="straightConnector1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cxnSp>
          <p:nvCxnSpPr>
            <p:cNvPr id="8215" name="AutoShape 23"/>
            <p:cNvCxnSpPr>
              <a:cxnSpLocks noChangeShapeType="1"/>
              <a:stCxn id="8217" idx="0"/>
              <a:endCxn id="8216" idx="2"/>
            </p:cNvCxnSpPr>
            <p:nvPr/>
          </p:nvCxnSpPr>
          <p:spPr bwMode="auto">
            <a:xfrm flipV="1">
              <a:off x="782" y="736"/>
              <a:ext cx="1690" cy="483"/>
            </a:xfrm>
            <a:prstGeom prst="bentConnector3">
              <a:avLst>
                <a:gd name="adj1" fmla="val 50000"/>
              </a:avLst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</p:cxnSp>
        <p:sp>
          <p:nvSpPr>
            <p:cNvPr id="8216" name="AutoShape 24"/>
            <p:cNvSpPr>
              <a:spLocks noChangeArrowheads="1"/>
            </p:cNvSpPr>
            <p:nvPr/>
          </p:nvSpPr>
          <p:spPr bwMode="auto">
            <a:xfrm>
              <a:off x="1840" y="499"/>
              <a:ext cx="1265" cy="236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BBE0E3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Dyrektor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17" name="AutoShape 25"/>
            <p:cNvSpPr>
              <a:spLocks noChangeArrowheads="1"/>
            </p:cNvSpPr>
            <p:nvPr/>
          </p:nvSpPr>
          <p:spPr bwMode="auto">
            <a:xfrm>
              <a:off x="149" y="1221"/>
              <a:ext cx="1265" cy="237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0099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Dział </a:t>
              </a:r>
              <a:r>
                <a:rPr lang="de-DE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I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forumSTAR </a:t>
              </a:r>
            </a:p>
          </p:txBody>
        </p:sp>
        <p:sp>
          <p:nvSpPr>
            <p:cNvPr id="8218" name="AutoShape 26"/>
            <p:cNvSpPr>
              <a:spLocks noChangeArrowheads="1"/>
            </p:cNvSpPr>
            <p:nvPr/>
          </p:nvSpPr>
          <p:spPr bwMode="auto">
            <a:xfrm>
              <a:off x="1840" y="1221"/>
              <a:ext cx="1265" cy="237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0099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Dział </a:t>
              </a:r>
              <a:r>
                <a:rPr lang="de-DE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II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Opracowywanie i  wsparcie aplikacji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19" name="AutoShape 27"/>
            <p:cNvSpPr>
              <a:spLocks noChangeArrowheads="1"/>
            </p:cNvSpPr>
            <p:nvPr/>
          </p:nvSpPr>
          <p:spPr bwMode="auto">
            <a:xfrm>
              <a:off x="3532" y="1221"/>
              <a:ext cx="1265" cy="237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0099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Dział </a:t>
              </a:r>
              <a:r>
                <a:rPr lang="de-DE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III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Usługi operacyjne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20" name="AutoShape 28"/>
            <p:cNvSpPr>
              <a:spLocks noChangeArrowheads="1"/>
            </p:cNvSpPr>
            <p:nvPr/>
          </p:nvSpPr>
          <p:spPr bwMode="auto">
            <a:xfrm>
              <a:off x="994" y="1582"/>
              <a:ext cx="1265" cy="237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I.1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Programowanie tekstu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21" name="AutoShape 29"/>
            <p:cNvSpPr>
              <a:spLocks noChangeArrowheads="1"/>
            </p:cNvSpPr>
            <p:nvPr/>
          </p:nvSpPr>
          <p:spPr bwMode="auto">
            <a:xfrm>
              <a:off x="2685" y="1582"/>
              <a:ext cx="1265" cy="237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II.1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Zarządzanie usługami i aplikacje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systemu </a:t>
              </a:r>
              <a:r>
                <a:rPr lang="de-DE" sz="800" dirty="0" err="1" smtClean="0">
                  <a:solidFill>
                    <a:srgbClr val="000000"/>
                  </a:solidFill>
                  <a:ea typeface="ＭＳ Ｐゴシック" pitchFamily="34" charset="-128"/>
                </a:rPr>
                <a:t>ancien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22" name="AutoShape 30"/>
            <p:cNvSpPr>
              <a:spLocks noChangeArrowheads="1"/>
            </p:cNvSpPr>
            <p:nvPr/>
          </p:nvSpPr>
          <p:spPr bwMode="auto">
            <a:xfrm>
              <a:off x="2685" y="1945"/>
              <a:ext cx="1264" cy="237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II.2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Aplikacja dla Prokuratury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23" name="AutoShape 31"/>
            <p:cNvSpPr>
              <a:spLocks noChangeArrowheads="1"/>
            </p:cNvSpPr>
            <p:nvPr/>
          </p:nvSpPr>
          <p:spPr bwMode="auto">
            <a:xfrm>
              <a:off x="2685" y="2305"/>
              <a:ext cx="1265" cy="236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II.3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Aplikacje dla rejestrów handlowego i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>
                  <a:solidFill>
                    <a:srgbClr val="000000"/>
                  </a:solidFill>
                  <a:ea typeface="ＭＳ Ｐゴシック" pitchFamily="34" charset="-128"/>
                </a:rPr>
                <a:t>k</a:t>
              </a: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siąg wieczystych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24" name="AutoShape 32"/>
            <p:cNvSpPr>
              <a:spLocks noChangeArrowheads="1"/>
            </p:cNvSpPr>
            <p:nvPr/>
          </p:nvSpPr>
          <p:spPr bwMode="auto">
            <a:xfrm>
              <a:off x="2685" y="2668"/>
              <a:ext cx="1265" cy="236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II.4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Aplikacje bazowe i systemowe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25" name="AutoShape 33"/>
            <p:cNvSpPr>
              <a:spLocks noChangeArrowheads="1"/>
            </p:cNvSpPr>
            <p:nvPr/>
          </p:nvSpPr>
          <p:spPr bwMode="auto">
            <a:xfrm>
              <a:off x="2685" y="3029"/>
              <a:ext cx="1266" cy="235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II.5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Aplikacje dla sądów pracy i </a:t>
              </a:r>
              <a:b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</a:b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sądów społecznych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26" name="AutoShape 34"/>
            <p:cNvSpPr>
              <a:spLocks noChangeArrowheads="1"/>
            </p:cNvSpPr>
            <p:nvPr/>
          </p:nvSpPr>
          <p:spPr bwMode="auto">
            <a:xfrm>
              <a:off x="2685" y="3390"/>
              <a:ext cx="1266" cy="236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II.6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 </a:t>
              </a: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Aplikacje dla administracji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sądów administracyjnych i więzień 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27" name="AutoShape 35"/>
            <p:cNvSpPr>
              <a:spLocks noChangeArrowheads="1"/>
            </p:cNvSpPr>
            <p:nvPr/>
          </p:nvSpPr>
          <p:spPr bwMode="auto">
            <a:xfrm>
              <a:off x="4378" y="1582"/>
              <a:ext cx="1265" cy="237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III.1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Infrastruktura i usługi centralne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28" name="AutoShape 36"/>
            <p:cNvSpPr>
              <a:spLocks noChangeArrowheads="1"/>
            </p:cNvSpPr>
            <p:nvPr/>
          </p:nvSpPr>
          <p:spPr bwMode="auto">
            <a:xfrm>
              <a:off x="4378" y="1945"/>
              <a:ext cx="1265" cy="237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III.2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Lokalna jednostka </a:t>
              </a:r>
              <a:r>
                <a:rPr lang="de-DE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Bautzen-Görlitz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29" name="AutoShape 37"/>
            <p:cNvSpPr>
              <a:spLocks noChangeArrowheads="1"/>
            </p:cNvSpPr>
            <p:nvPr/>
          </p:nvSpPr>
          <p:spPr bwMode="auto">
            <a:xfrm>
              <a:off x="4378" y="2305"/>
              <a:ext cx="1265" cy="236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III.3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Lokalna jednostka </a:t>
              </a:r>
              <a:r>
                <a:rPr lang="de-DE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Chemnitz-Zwickau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30" name="AutoShape 38"/>
            <p:cNvSpPr>
              <a:spLocks noChangeArrowheads="1"/>
            </p:cNvSpPr>
            <p:nvPr/>
          </p:nvSpPr>
          <p:spPr bwMode="auto">
            <a:xfrm>
              <a:off x="4378" y="2668"/>
              <a:ext cx="1265" cy="236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III.4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Lokalna jednostka Drezno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31" name="AutoShape 39"/>
            <p:cNvSpPr>
              <a:spLocks noChangeArrowheads="1"/>
            </p:cNvSpPr>
            <p:nvPr/>
          </p:nvSpPr>
          <p:spPr bwMode="auto">
            <a:xfrm>
              <a:off x="4378" y="3029"/>
              <a:ext cx="1265" cy="237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III.5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Lokalna jednostka Lipsk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32" name="AutoShape 40"/>
            <p:cNvSpPr>
              <a:spLocks noChangeArrowheads="1"/>
            </p:cNvSpPr>
            <p:nvPr/>
          </p:nvSpPr>
          <p:spPr bwMode="auto">
            <a:xfrm>
              <a:off x="4378" y="3390"/>
              <a:ext cx="1264" cy="236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III.6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Budżet</a:t>
              </a:r>
              <a:r>
                <a:rPr lang="de-DE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,</a:t>
              </a: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 zarządzanie sprzętem</a:t>
              </a:r>
              <a:b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</a:b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komputerowym  i oprogramowaniem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33" name="AutoShape 41"/>
            <p:cNvSpPr>
              <a:spLocks noChangeArrowheads="1"/>
            </p:cNvSpPr>
            <p:nvPr/>
          </p:nvSpPr>
          <p:spPr bwMode="auto">
            <a:xfrm>
              <a:off x="2685" y="859"/>
              <a:ext cx="1264" cy="236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99CC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Zarząd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34" name="AutoShape 42"/>
            <p:cNvSpPr>
              <a:spLocks noChangeArrowheads="1"/>
            </p:cNvSpPr>
            <p:nvPr/>
          </p:nvSpPr>
          <p:spPr bwMode="auto">
            <a:xfrm>
              <a:off x="994" y="1945"/>
              <a:ext cx="1264" cy="237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I.2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Usługa dla użytkowników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35" name="AutoShape 43"/>
            <p:cNvSpPr>
              <a:spLocks noChangeArrowheads="1"/>
            </p:cNvSpPr>
            <p:nvPr/>
          </p:nvSpPr>
          <p:spPr bwMode="auto">
            <a:xfrm>
              <a:off x="994" y="2305"/>
              <a:ext cx="1264" cy="236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I.3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interfejsy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36" name="AutoShape 44"/>
            <p:cNvSpPr>
              <a:spLocks noChangeArrowheads="1"/>
            </p:cNvSpPr>
            <p:nvPr/>
          </p:nvSpPr>
          <p:spPr bwMode="auto">
            <a:xfrm>
              <a:off x="994" y="2668"/>
              <a:ext cx="1264" cy="236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I.4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>
                  <a:solidFill>
                    <a:srgbClr val="000000"/>
                  </a:solidFill>
                  <a:ea typeface="ＭＳ Ｐゴシック" pitchFamily="34" charset="-128"/>
                </a:rPr>
                <a:t>b</a:t>
              </a: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aza danych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37" name="AutoShape 45"/>
            <p:cNvSpPr>
              <a:spLocks noChangeArrowheads="1"/>
            </p:cNvSpPr>
            <p:nvPr/>
          </p:nvSpPr>
          <p:spPr bwMode="auto">
            <a:xfrm>
              <a:off x="994" y="3029"/>
              <a:ext cx="1264" cy="237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I.5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Analiza formularzy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38" name="AutoShape 46"/>
            <p:cNvSpPr>
              <a:spLocks noChangeArrowheads="1"/>
            </p:cNvSpPr>
            <p:nvPr/>
          </p:nvSpPr>
          <p:spPr bwMode="auto">
            <a:xfrm>
              <a:off x="994" y="3390"/>
              <a:ext cx="1264" cy="236"/>
            </a:xfrm>
            <a:prstGeom prst="roundRect">
              <a:avLst>
                <a:gd name="adj" fmla="val 50000"/>
              </a:avLst>
            </a:prstGeom>
            <a:noFill/>
            <a:ln w="28440" cap="sq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de-DE" sz="800" dirty="0">
                  <a:solidFill>
                    <a:srgbClr val="000000"/>
                  </a:solidFill>
                  <a:ea typeface="ＭＳ Ｐゴシック" pitchFamily="34" charset="-128"/>
                </a:rPr>
                <a:t>SG I.6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Komitety ekspertów i koordynacja</a:t>
              </a:r>
              <a:b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</a:b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pomiędzy </a:t>
              </a:r>
              <a:r>
                <a:rPr lang="de-DE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„</a:t>
              </a:r>
              <a:r>
                <a:rPr lang="pl-PL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Landami</a:t>
              </a:r>
              <a:r>
                <a:rPr lang="de-DE" sz="800" dirty="0" smtClean="0">
                  <a:solidFill>
                    <a:srgbClr val="000000"/>
                  </a:solidFill>
                  <a:ea typeface="ＭＳ Ｐゴシック" pitchFamily="34" charset="-128"/>
                </a:rPr>
                <a:t>“</a:t>
              </a:r>
              <a:endParaRPr lang="de-DE" sz="8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8239" name="Text Box 47"/>
          <p:cNvSpPr txBox="1">
            <a:spLocks noChangeArrowheads="1"/>
          </p:cNvSpPr>
          <p:nvPr/>
        </p:nvSpPr>
        <p:spPr bwMode="auto">
          <a:xfrm>
            <a:off x="738188" y="352425"/>
            <a:ext cx="6132105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i="1" u="sng" dirty="0" smtClean="0">
                <a:solidFill>
                  <a:srgbClr val="000000"/>
                </a:solidFill>
              </a:rPr>
              <a:t>Schemat organizacyjny dostawcy IT dla sądów w Saksonii</a:t>
            </a:r>
            <a:endParaRPr lang="de-DE" i="1" u="sng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252413" y="333375"/>
            <a:ext cx="2554202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i="1" u="sng" dirty="0" smtClean="0">
                <a:solidFill>
                  <a:srgbClr val="000000"/>
                </a:solidFill>
              </a:rPr>
              <a:t>Organizacja strategii IT</a:t>
            </a:r>
            <a:endParaRPr lang="de-DE" i="1" u="sng" dirty="0">
              <a:solidFill>
                <a:srgbClr val="000000"/>
              </a:solidFill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51050" y="3789363"/>
            <a:ext cx="5113338" cy="649287"/>
          </a:xfrm>
          <a:prstGeom prst="rect">
            <a:avLst/>
          </a:prstGeom>
          <a:solidFill>
            <a:srgbClr val="FF66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>
                <a:solidFill>
                  <a:srgbClr val="000000"/>
                </a:solidFill>
              </a:rPr>
              <a:t>Ministerstwo Sprawiedliwości </a:t>
            </a:r>
            <a:r>
              <a:rPr lang="de-DE" dirty="0" smtClean="0">
                <a:solidFill>
                  <a:srgbClr val="000000"/>
                </a:solidFill>
              </a:rPr>
              <a:t>(</a:t>
            </a:r>
            <a:r>
              <a:rPr lang="pl-PL" dirty="0" smtClean="0">
                <a:solidFill>
                  <a:srgbClr val="000000"/>
                </a:solidFill>
              </a:rPr>
              <a:t>Saksonia</a:t>
            </a:r>
            <a:r>
              <a:rPr lang="de-DE" dirty="0" smtClean="0">
                <a:solidFill>
                  <a:srgbClr val="000000"/>
                </a:solidFill>
              </a:rPr>
              <a:t>)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484438" y="5013325"/>
            <a:ext cx="4319587" cy="649288"/>
          </a:xfrm>
          <a:prstGeom prst="rect">
            <a:avLst/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>
                <a:solidFill>
                  <a:srgbClr val="000000"/>
                </a:solidFill>
              </a:rPr>
              <a:t>Komitet sterujący ds.</a:t>
            </a:r>
            <a:r>
              <a:rPr lang="de-DE" dirty="0" smtClean="0">
                <a:solidFill>
                  <a:srgbClr val="000000"/>
                </a:solidFill>
              </a:rPr>
              <a:t>IT</a:t>
            </a:r>
            <a:endParaRPr lang="de-DE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u="sng" dirty="0" smtClean="0">
                <a:solidFill>
                  <a:srgbClr val="000000"/>
                </a:solidFill>
              </a:rPr>
              <a:t>Członkowie</a:t>
            </a:r>
            <a:r>
              <a:rPr lang="de-DE" sz="1200" u="sng" dirty="0" smtClean="0">
                <a:solidFill>
                  <a:srgbClr val="000000"/>
                </a:solidFill>
              </a:rPr>
              <a:t>:</a:t>
            </a:r>
            <a:r>
              <a:rPr lang="de-DE" sz="1200" dirty="0" smtClean="0">
                <a:solidFill>
                  <a:srgbClr val="000000"/>
                </a:solidFill>
              </a:rPr>
              <a:t> </a:t>
            </a:r>
            <a:r>
              <a:rPr lang="pl-PL" sz="1200" dirty="0" smtClean="0">
                <a:solidFill>
                  <a:srgbClr val="000000"/>
                </a:solidFill>
              </a:rPr>
              <a:t>Prezesi sądów wyższej instancji, Prokurator</a:t>
            </a:r>
            <a:endParaRPr lang="de-DE" sz="12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 smtClean="0">
                <a:solidFill>
                  <a:srgbClr val="000000"/>
                </a:solidFill>
              </a:rPr>
              <a:t>Generalny, Naczelnik więziennictwa , Główny dostawca IT</a:t>
            </a:r>
            <a:endParaRPr lang="de-DE" sz="1200" dirty="0">
              <a:solidFill>
                <a:srgbClr val="000000"/>
              </a:solidFill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484438" y="5876925"/>
            <a:ext cx="4319587" cy="649288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>
                <a:solidFill>
                  <a:srgbClr val="000000"/>
                </a:solidFill>
              </a:rPr>
              <a:t>Forum doradcze ds.</a:t>
            </a:r>
            <a:r>
              <a:rPr lang="de-DE" dirty="0" smtClean="0">
                <a:solidFill>
                  <a:srgbClr val="000000"/>
                </a:solidFill>
              </a:rPr>
              <a:t>IT</a:t>
            </a:r>
            <a:endParaRPr lang="de-DE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u="sng" dirty="0" smtClean="0">
                <a:solidFill>
                  <a:srgbClr val="000000"/>
                </a:solidFill>
              </a:rPr>
              <a:t>Członkowie</a:t>
            </a:r>
            <a:r>
              <a:rPr lang="de-DE" sz="1200" u="sng" dirty="0" smtClean="0">
                <a:solidFill>
                  <a:srgbClr val="000000"/>
                </a:solidFill>
              </a:rPr>
              <a:t>:</a:t>
            </a:r>
            <a:r>
              <a:rPr lang="de-DE" sz="1200" dirty="0" smtClean="0">
                <a:solidFill>
                  <a:srgbClr val="000000"/>
                </a:solidFill>
              </a:rPr>
              <a:t> </a:t>
            </a:r>
            <a:r>
              <a:rPr lang="pl-PL" sz="1200" dirty="0" smtClean="0">
                <a:solidFill>
                  <a:srgbClr val="000000"/>
                </a:solidFill>
              </a:rPr>
              <a:t>wiodący pracownicy członków komitetu sterującego</a:t>
            </a:r>
            <a:endParaRPr lang="de-DE" sz="1200" dirty="0">
              <a:solidFill>
                <a:srgbClr val="000000"/>
              </a:solidFill>
            </a:endParaRPr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3492500" y="836613"/>
            <a:ext cx="2376488" cy="1223962"/>
          </a:xfrm>
          <a:prstGeom prst="ellipse">
            <a:avLst/>
          </a:prstGeom>
          <a:solidFill>
            <a:srgbClr val="CC99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>
                <a:solidFill>
                  <a:srgbClr val="000000"/>
                </a:solidFill>
              </a:rPr>
              <a:t>Konferencja</a:t>
            </a:r>
            <a:br>
              <a:rPr lang="pl-PL" dirty="0" smtClean="0">
                <a:solidFill>
                  <a:srgbClr val="000000"/>
                </a:solidFill>
              </a:rPr>
            </a:br>
            <a:r>
              <a:rPr lang="pl-PL" dirty="0" smtClean="0">
                <a:solidFill>
                  <a:srgbClr val="000000"/>
                </a:solidFill>
              </a:rPr>
              <a:t>federalna</a:t>
            </a:r>
            <a:endParaRPr lang="de-DE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>
                <a:solidFill>
                  <a:srgbClr val="000000"/>
                </a:solidFill>
              </a:rPr>
              <a:t>Ministrów</a:t>
            </a:r>
            <a:br>
              <a:rPr lang="pl-PL" dirty="0" smtClean="0">
                <a:solidFill>
                  <a:srgbClr val="000000"/>
                </a:solidFill>
              </a:rPr>
            </a:br>
            <a:r>
              <a:rPr lang="pl-PL" dirty="0" smtClean="0">
                <a:solidFill>
                  <a:srgbClr val="000000"/>
                </a:solidFill>
              </a:rPr>
              <a:t>sprawiedliwości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611188" y="1125538"/>
            <a:ext cx="2376487" cy="1223962"/>
          </a:xfrm>
          <a:prstGeom prst="ellipse">
            <a:avLst/>
          </a:prstGeom>
          <a:solidFill>
            <a:srgbClr val="FFFF99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>
                <a:solidFill>
                  <a:srgbClr val="000000"/>
                </a:solidFill>
              </a:rPr>
              <a:t>Planowanie na</a:t>
            </a:r>
            <a:br>
              <a:rPr lang="pl-PL" dirty="0" smtClean="0">
                <a:solidFill>
                  <a:srgbClr val="000000"/>
                </a:solidFill>
              </a:rPr>
            </a:br>
            <a:r>
              <a:rPr lang="pl-PL" dirty="0" smtClean="0">
                <a:solidFill>
                  <a:srgbClr val="000000"/>
                </a:solidFill>
              </a:rPr>
              <a:t>szczeblu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>
                <a:solidFill>
                  <a:srgbClr val="000000"/>
                </a:solidFill>
              </a:rPr>
              <a:t>federalnym</a:t>
            </a:r>
            <a:endParaRPr lang="de-DE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>
                <a:solidFill>
                  <a:srgbClr val="000000"/>
                </a:solidFill>
              </a:rPr>
              <a:t>Rada </a:t>
            </a:r>
            <a:r>
              <a:rPr lang="de-DE" dirty="0" smtClean="0">
                <a:solidFill>
                  <a:srgbClr val="000000"/>
                </a:solidFill>
              </a:rPr>
              <a:t>IT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5940425" y="2133600"/>
            <a:ext cx="2376488" cy="1223963"/>
          </a:xfrm>
          <a:prstGeom prst="ellipse">
            <a:avLst/>
          </a:prstGeom>
          <a:solidFill>
            <a:srgbClr val="99CC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>
                <a:solidFill>
                  <a:srgbClr val="000000"/>
                </a:solidFill>
              </a:rPr>
              <a:t>Sieć rozwoju</a:t>
            </a:r>
            <a:endParaRPr lang="de-DE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dirty="0" smtClean="0">
                <a:solidFill>
                  <a:srgbClr val="000000"/>
                </a:solidFill>
              </a:rPr>
              <a:t>(</a:t>
            </a:r>
            <a:r>
              <a:rPr lang="pl-PL" dirty="0" smtClean="0">
                <a:solidFill>
                  <a:srgbClr val="000000"/>
                </a:solidFill>
              </a:rPr>
              <a:t>kilka </a:t>
            </a:r>
            <a:r>
              <a:rPr lang="de-DE" dirty="0" smtClean="0">
                <a:solidFill>
                  <a:srgbClr val="000000"/>
                </a:solidFill>
              </a:rPr>
              <a:t>„</a:t>
            </a:r>
            <a:r>
              <a:rPr lang="pl-PL" dirty="0" smtClean="0">
                <a:solidFill>
                  <a:srgbClr val="000000"/>
                </a:solidFill>
              </a:rPr>
              <a:t>Landów</a:t>
            </a:r>
            <a:r>
              <a:rPr lang="de-DE" dirty="0" smtClean="0">
                <a:solidFill>
                  <a:srgbClr val="000000"/>
                </a:solidFill>
              </a:rPr>
              <a:t>“)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6443663" y="404813"/>
            <a:ext cx="2376487" cy="1223962"/>
          </a:xfrm>
          <a:prstGeom prst="ellipse">
            <a:avLst/>
          </a:prstGeom>
          <a:solidFill>
            <a:srgbClr val="C0C0C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>
                <a:solidFill>
                  <a:srgbClr val="000000"/>
                </a:solidFill>
              </a:rPr>
              <a:t>Inne rodzaje</a:t>
            </a:r>
            <a:br>
              <a:rPr lang="pl-PL" dirty="0" smtClean="0">
                <a:solidFill>
                  <a:srgbClr val="000000"/>
                </a:solidFill>
              </a:rPr>
            </a:br>
            <a:r>
              <a:rPr lang="pl-PL" dirty="0" smtClean="0">
                <a:solidFill>
                  <a:srgbClr val="000000"/>
                </a:solidFill>
              </a:rPr>
              <a:t>współpracy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4572000" y="4437063"/>
            <a:ext cx="1588" cy="57626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4572000" y="5661025"/>
            <a:ext cx="1588" cy="2159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V="1">
            <a:off x="4500563" y="1336675"/>
            <a:ext cx="2087562" cy="24574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4500563" y="3136900"/>
            <a:ext cx="1727200" cy="6572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V="1">
            <a:off x="4500563" y="2055813"/>
            <a:ext cx="1587" cy="17383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2406650" y="2271713"/>
            <a:ext cx="2098675" cy="15224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3616325" y="2439988"/>
            <a:ext cx="184150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633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i="1" u="sng" dirty="0" smtClean="0">
                <a:solidFill>
                  <a:srgbClr val="000000"/>
                </a:solidFill>
              </a:rPr>
              <a:t>Aplikacje stosowane w zarządzaniu sądem i zarządzaniem sprawami</a:t>
            </a:r>
            <a:endParaRPr lang="de-DE" i="1" u="sng" dirty="0">
              <a:solidFill>
                <a:srgbClr val="000000"/>
              </a:solidFill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611188" y="2349500"/>
            <a:ext cx="3168650" cy="720725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>
                <a:solidFill>
                  <a:srgbClr val="000000"/>
                </a:solidFill>
              </a:rPr>
              <a:t>e</a:t>
            </a:r>
            <a:r>
              <a:rPr lang="pl-PL" dirty="0" smtClean="0">
                <a:solidFill>
                  <a:srgbClr val="000000"/>
                </a:solidFill>
              </a:rPr>
              <a:t>lektroniczne akta dot. </a:t>
            </a:r>
            <a:br>
              <a:rPr lang="pl-PL" dirty="0" smtClean="0">
                <a:solidFill>
                  <a:srgbClr val="000000"/>
                </a:solidFill>
              </a:rPr>
            </a:br>
            <a:r>
              <a:rPr lang="pl-PL" dirty="0" smtClean="0">
                <a:solidFill>
                  <a:srgbClr val="000000"/>
                </a:solidFill>
              </a:rPr>
              <a:t>personelu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11188" y="3357563"/>
            <a:ext cx="3168650" cy="720725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>
                <a:solidFill>
                  <a:srgbClr val="000000"/>
                </a:solidFill>
              </a:rPr>
              <a:t>r</a:t>
            </a:r>
            <a:r>
              <a:rPr lang="pl-PL" dirty="0" smtClean="0">
                <a:solidFill>
                  <a:srgbClr val="000000"/>
                </a:solidFill>
              </a:rPr>
              <a:t>ejestracja czasu pracy i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>
                <a:solidFill>
                  <a:srgbClr val="000000"/>
                </a:solidFill>
              </a:rPr>
              <a:t>rezerwowanie urlopu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611188" y="4365625"/>
            <a:ext cx="3168650" cy="720725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>
                <a:solidFill>
                  <a:srgbClr val="000000"/>
                </a:solidFill>
              </a:rPr>
              <a:t>w</a:t>
            </a:r>
            <a:r>
              <a:rPr lang="pl-PL" dirty="0" smtClean="0">
                <a:solidFill>
                  <a:srgbClr val="000000"/>
                </a:solidFill>
              </a:rPr>
              <a:t>yliczanie zapotrzebowania</a:t>
            </a:r>
            <a:br>
              <a:rPr lang="pl-PL" dirty="0" smtClean="0">
                <a:solidFill>
                  <a:srgbClr val="000000"/>
                </a:solidFill>
              </a:rPr>
            </a:br>
            <a:r>
              <a:rPr lang="pl-PL" dirty="0" smtClean="0">
                <a:solidFill>
                  <a:srgbClr val="000000"/>
                </a:solidFill>
              </a:rPr>
              <a:t>na personel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611560" y="5301208"/>
            <a:ext cx="3168650" cy="720725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>
                <a:solidFill>
                  <a:srgbClr val="000000"/>
                </a:solidFill>
              </a:rPr>
              <a:t>z</a:t>
            </a:r>
            <a:r>
              <a:rPr lang="pl-PL" dirty="0" smtClean="0">
                <a:solidFill>
                  <a:srgbClr val="000000"/>
                </a:solidFill>
              </a:rPr>
              <a:t>arządzanie dokumentacją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5148263" y="2349500"/>
            <a:ext cx="2951162" cy="720725"/>
          </a:xfrm>
          <a:prstGeom prst="rect">
            <a:avLst/>
          </a:prstGeom>
          <a:solidFill>
            <a:srgbClr val="CC99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dirty="0">
                <a:solidFill>
                  <a:srgbClr val="000000"/>
                </a:solidFill>
              </a:rPr>
              <a:t>forum</a:t>
            </a:r>
            <a:r>
              <a:rPr lang="de-DE" i="1" baseline="30000" dirty="0">
                <a:solidFill>
                  <a:srgbClr val="000000"/>
                </a:solidFill>
              </a:rPr>
              <a:t>STAR</a:t>
            </a:r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1042988" y="1196975"/>
            <a:ext cx="2449512" cy="792163"/>
          </a:xfrm>
          <a:prstGeom prst="ellipse">
            <a:avLst/>
          </a:prstGeom>
          <a:solidFill>
            <a:srgbClr val="FFCC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>
                <a:solidFill>
                  <a:srgbClr val="000000"/>
                </a:solidFill>
              </a:rPr>
              <a:t>z</a:t>
            </a:r>
            <a:r>
              <a:rPr lang="pl-PL" dirty="0" smtClean="0">
                <a:solidFill>
                  <a:srgbClr val="000000"/>
                </a:solidFill>
              </a:rPr>
              <a:t>arządzanie sądem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5364163" y="1196975"/>
            <a:ext cx="2449512" cy="792163"/>
          </a:xfrm>
          <a:prstGeom prst="ellipse">
            <a:avLst/>
          </a:prstGeom>
          <a:solidFill>
            <a:srgbClr val="FFCC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>
                <a:solidFill>
                  <a:srgbClr val="000000"/>
                </a:solidFill>
              </a:rPr>
              <a:t>zarządzanie sprawami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4646613" y="549275"/>
            <a:ext cx="4541926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i="1" u="sng" dirty="0" smtClean="0">
                <a:solidFill>
                  <a:srgbClr val="000000"/>
                </a:solidFill>
              </a:rPr>
              <a:t>Dostęp elektroniczny do sądów w Saksonii</a:t>
            </a:r>
            <a:endParaRPr lang="de-DE" i="1" u="sng" dirty="0">
              <a:solidFill>
                <a:srgbClr val="000000"/>
              </a:solidFill>
            </a:endParaRPr>
          </a:p>
        </p:txBody>
      </p:sp>
      <p:sp>
        <p:nvSpPr>
          <p:cNvPr id="23554" name="Oval 2"/>
          <p:cNvSpPr>
            <a:spLocks noChangeArrowheads="1"/>
          </p:cNvSpPr>
          <p:nvPr/>
        </p:nvSpPr>
        <p:spPr bwMode="auto">
          <a:xfrm>
            <a:off x="250825" y="549275"/>
            <a:ext cx="2089150" cy="1152525"/>
          </a:xfrm>
          <a:prstGeom prst="ellipse">
            <a:avLst/>
          </a:prstGeom>
          <a:solidFill>
            <a:srgbClr val="FFFF99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>
                <a:solidFill>
                  <a:srgbClr val="000000"/>
                </a:solidFill>
              </a:rPr>
              <a:t>k</a:t>
            </a:r>
            <a:r>
              <a:rPr lang="pl-PL" sz="1200" dirty="0" smtClean="0">
                <a:solidFill>
                  <a:srgbClr val="000000"/>
                </a:solidFill>
              </a:rPr>
              <a:t>lient </a:t>
            </a:r>
            <a:r>
              <a:rPr lang="de-DE" sz="1200" dirty="0" smtClean="0">
                <a:solidFill>
                  <a:srgbClr val="000000"/>
                </a:solidFill>
              </a:rPr>
              <a:t>EGVP</a:t>
            </a:r>
            <a:endParaRPr lang="de-DE" sz="12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>
                <a:solidFill>
                  <a:srgbClr val="000000"/>
                </a:solidFill>
              </a:rPr>
              <a:t>p</a:t>
            </a:r>
            <a:r>
              <a:rPr lang="pl-PL" sz="1200" dirty="0" smtClean="0">
                <a:solidFill>
                  <a:srgbClr val="000000"/>
                </a:solidFill>
              </a:rPr>
              <a:t>rawnika lub obywatela</a:t>
            </a:r>
            <a:endParaRPr lang="de-DE" sz="12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200" dirty="0">
                <a:solidFill>
                  <a:srgbClr val="CCCCFF"/>
                </a:solidFill>
                <a:hlinkClick r:id="rId3"/>
              </a:rPr>
              <a:t>www.egvp.de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>
                <a:solidFill>
                  <a:srgbClr val="000000"/>
                </a:solidFill>
              </a:rPr>
              <a:t>e</a:t>
            </a:r>
            <a:r>
              <a:rPr lang="pl-PL" sz="1200" dirty="0" smtClean="0">
                <a:solidFill>
                  <a:srgbClr val="000000"/>
                </a:solidFill>
              </a:rPr>
              <a:t>lektroniczne szyfrowanie</a:t>
            </a:r>
            <a:endParaRPr lang="de-DE" sz="12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>
                <a:solidFill>
                  <a:srgbClr val="000000"/>
                </a:solidFill>
              </a:rPr>
              <a:t>e</a:t>
            </a:r>
            <a:r>
              <a:rPr lang="pl-PL" sz="1200" dirty="0" smtClean="0">
                <a:solidFill>
                  <a:srgbClr val="000000"/>
                </a:solidFill>
              </a:rPr>
              <a:t>lektroniczny podpis</a:t>
            </a:r>
            <a:endParaRPr lang="de-DE" sz="1200" dirty="0">
              <a:solidFill>
                <a:srgbClr val="000000"/>
              </a:solidFill>
            </a:endParaRPr>
          </a:p>
        </p:txBody>
      </p:sp>
      <p:sp>
        <p:nvSpPr>
          <p:cNvPr id="23555" name="Oval 3"/>
          <p:cNvSpPr>
            <a:spLocks noChangeArrowheads="1"/>
          </p:cNvSpPr>
          <p:nvPr/>
        </p:nvSpPr>
        <p:spPr bwMode="auto">
          <a:xfrm>
            <a:off x="3563938" y="1628775"/>
            <a:ext cx="2016125" cy="1152525"/>
          </a:xfrm>
          <a:prstGeom prst="ellipse">
            <a:avLst/>
          </a:prstGeom>
          <a:solidFill>
            <a:srgbClr val="FFFF99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>
                <a:solidFill>
                  <a:srgbClr val="000000"/>
                </a:solidFill>
              </a:rPr>
              <a:t>k</a:t>
            </a:r>
            <a:r>
              <a:rPr lang="pl-PL" sz="1200" dirty="0" smtClean="0">
                <a:solidFill>
                  <a:srgbClr val="000000"/>
                </a:solidFill>
              </a:rPr>
              <a:t>lient </a:t>
            </a:r>
            <a:r>
              <a:rPr lang="de-DE" sz="1200" dirty="0" smtClean="0">
                <a:solidFill>
                  <a:srgbClr val="000000"/>
                </a:solidFill>
              </a:rPr>
              <a:t>EGVP</a:t>
            </a:r>
            <a:endParaRPr lang="de-DE" sz="12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 smtClean="0">
                <a:solidFill>
                  <a:srgbClr val="000000"/>
                </a:solidFill>
              </a:rPr>
              <a:t>sądu</a:t>
            </a:r>
            <a:endParaRPr lang="de-DE" sz="12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200" dirty="0">
                <a:solidFill>
                  <a:srgbClr val="CCCCFF"/>
                </a:solidFill>
                <a:hlinkClick r:id="rId3"/>
              </a:rPr>
              <a:t>www.egvp.de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200" dirty="0">
              <a:solidFill>
                <a:srgbClr val="CCCCFF"/>
              </a:solidFill>
            </a:endParaRPr>
          </a:p>
        </p:txBody>
      </p:sp>
      <p:sp>
        <p:nvSpPr>
          <p:cNvPr id="23556" name="Oval 4"/>
          <p:cNvSpPr>
            <a:spLocks noChangeArrowheads="1"/>
          </p:cNvSpPr>
          <p:nvPr/>
        </p:nvSpPr>
        <p:spPr bwMode="auto">
          <a:xfrm>
            <a:off x="3708400" y="4724400"/>
            <a:ext cx="2016125" cy="1152525"/>
          </a:xfrm>
          <a:prstGeom prst="ellipse">
            <a:avLst/>
          </a:prstGeom>
          <a:solidFill>
            <a:srgbClr val="99CC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 smtClean="0">
                <a:solidFill>
                  <a:srgbClr val="000000"/>
                </a:solidFill>
              </a:rPr>
              <a:t>Skrzynka pocztowa </a:t>
            </a:r>
          </a:p>
          <a:p>
            <a:pPr algn="ctr">
              <a:buClrTx/>
              <a:buFontTx/>
              <a:buNone/>
              <a:tabLst>
                <a:tab pos="0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 smtClean="0">
                <a:solidFill>
                  <a:srgbClr val="000000"/>
                </a:solidFill>
              </a:rPr>
              <a:t>sądu</a:t>
            </a:r>
            <a:endParaRPr lang="de-DE" sz="12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200" dirty="0">
              <a:solidFill>
                <a:srgbClr val="000000"/>
              </a:solidFill>
            </a:endParaRPr>
          </a:p>
        </p:txBody>
      </p:sp>
      <p:sp>
        <p:nvSpPr>
          <p:cNvPr id="23557" name="Oval 5"/>
          <p:cNvSpPr>
            <a:spLocks noChangeArrowheads="1"/>
          </p:cNvSpPr>
          <p:nvPr/>
        </p:nvSpPr>
        <p:spPr bwMode="auto">
          <a:xfrm>
            <a:off x="395288" y="5084763"/>
            <a:ext cx="2016125" cy="1152525"/>
          </a:xfrm>
          <a:prstGeom prst="ellipse">
            <a:avLst/>
          </a:prstGeom>
          <a:solidFill>
            <a:srgbClr val="99CC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 smtClean="0">
                <a:solidFill>
                  <a:srgbClr val="000000"/>
                </a:solidFill>
              </a:rPr>
              <a:t>Skrzynka pocztowa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 smtClean="0">
                <a:solidFill>
                  <a:srgbClr val="000000"/>
                </a:solidFill>
              </a:rPr>
              <a:t>powoda</a:t>
            </a:r>
            <a:endParaRPr lang="de-DE" sz="12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200" dirty="0">
              <a:solidFill>
                <a:srgbClr val="000000"/>
              </a:solidFill>
            </a:endParaRPr>
          </a:p>
        </p:txBody>
      </p:sp>
      <p:sp>
        <p:nvSpPr>
          <p:cNvPr id="23558" name="Oval 6"/>
          <p:cNvSpPr>
            <a:spLocks noChangeArrowheads="1"/>
          </p:cNvSpPr>
          <p:nvPr/>
        </p:nvSpPr>
        <p:spPr bwMode="auto">
          <a:xfrm>
            <a:off x="6877050" y="3141663"/>
            <a:ext cx="2016125" cy="1152525"/>
          </a:xfrm>
          <a:prstGeom prst="ellipse">
            <a:avLst/>
          </a:prstGeom>
          <a:solidFill>
            <a:srgbClr val="99CC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 smtClean="0">
                <a:solidFill>
                  <a:srgbClr val="000000"/>
                </a:solidFill>
              </a:rPr>
              <a:t>Skrzynka pocztowa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 smtClean="0">
                <a:solidFill>
                  <a:srgbClr val="000000"/>
                </a:solidFill>
              </a:rPr>
              <a:t>oskarżonego</a:t>
            </a:r>
            <a:endParaRPr lang="de-DE" sz="1200" dirty="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1200" dirty="0">
              <a:solidFill>
                <a:srgbClr val="000000"/>
              </a:solidFill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4067175" y="3357563"/>
            <a:ext cx="1225550" cy="719137"/>
          </a:xfrm>
          <a:prstGeom prst="rect">
            <a:avLst/>
          </a:prstGeom>
          <a:solidFill>
            <a:srgbClr val="FFCC99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 smtClean="0">
                <a:solidFill>
                  <a:srgbClr val="000000"/>
                </a:solidFill>
              </a:rPr>
              <a:t>Drukarka</a:t>
            </a:r>
            <a:endParaRPr lang="de-DE" sz="1200" dirty="0">
              <a:solidFill>
                <a:srgbClr val="000000"/>
              </a:solidFill>
            </a:endParaRPr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2195513" y="1412875"/>
            <a:ext cx="1439862" cy="6477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2554288" y="1341438"/>
            <a:ext cx="641820" cy="2791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 smtClean="0">
                <a:solidFill>
                  <a:srgbClr val="000000"/>
                </a:solidFill>
              </a:rPr>
              <a:t>skarga</a:t>
            </a:r>
            <a:endParaRPr lang="de-DE" sz="1200" dirty="0">
              <a:solidFill>
                <a:srgbClr val="000000"/>
              </a:solidFill>
            </a:endParaRPr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>
            <a:off x="4500563" y="2781300"/>
            <a:ext cx="1587" cy="57626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4500563" y="4076700"/>
            <a:ext cx="142875" cy="6477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 flipV="1">
            <a:off x="5508625" y="3929063"/>
            <a:ext cx="1439863" cy="1017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3565" name="Line 13"/>
          <p:cNvSpPr>
            <a:spLocks noChangeShapeType="1"/>
          </p:cNvSpPr>
          <p:nvPr/>
        </p:nvSpPr>
        <p:spPr bwMode="auto">
          <a:xfrm flipH="1">
            <a:off x="5646738" y="4221163"/>
            <a:ext cx="1738312" cy="936625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6280150" y="4746625"/>
            <a:ext cx="912727" cy="2791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 smtClean="0">
                <a:solidFill>
                  <a:srgbClr val="000000"/>
                </a:solidFill>
              </a:rPr>
              <a:t>odpowiedź</a:t>
            </a:r>
            <a:endParaRPr lang="de-DE" sz="1200" dirty="0">
              <a:solidFill>
                <a:srgbClr val="000000"/>
              </a:solidFill>
            </a:endParaRPr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 flipH="1">
            <a:off x="2335213" y="5300663"/>
            <a:ext cx="1377950" cy="21590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 flipH="1">
            <a:off x="1974850" y="5013325"/>
            <a:ext cx="1881188" cy="21590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lg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 flipV="1">
            <a:off x="5148263" y="3640138"/>
            <a:ext cx="1728787" cy="11620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lg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2338388" y="4797425"/>
            <a:ext cx="582509" cy="2791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 smtClean="0">
                <a:solidFill>
                  <a:srgbClr val="000000"/>
                </a:solidFill>
              </a:rPr>
              <a:t>wyrok</a:t>
            </a:r>
            <a:endParaRPr lang="de-DE" sz="1200" dirty="0">
              <a:solidFill>
                <a:srgbClr val="000000"/>
              </a:solidFill>
            </a:endParaRP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5580063" y="3789363"/>
            <a:ext cx="582509" cy="2791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1200" dirty="0" smtClean="0">
                <a:solidFill>
                  <a:srgbClr val="000000"/>
                </a:solidFill>
              </a:rPr>
              <a:t>wyrok</a:t>
            </a:r>
            <a:endParaRPr lang="de-DE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pitchFamily="34" charset="-122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34716</TotalTime>
  <Words>746</Words>
  <Application>Microsoft Office PowerPoint</Application>
  <PresentationFormat>Pokaz na ekranie (4:3)</PresentationFormat>
  <Paragraphs>273</Paragraphs>
  <Slides>11</Slides>
  <Notes>11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Standarddesign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Biuro Tłumaczeń VIVALANG | www.vivalang.pl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/>
  <cp:lastModifiedBy>User</cp:lastModifiedBy>
  <cp:revision>67</cp:revision>
  <cp:lastPrinted>1601-01-01T00:00:00Z</cp:lastPrinted>
  <dcterms:created xsi:type="dcterms:W3CDTF">2013-05-16T09:58:57Z</dcterms:created>
  <dcterms:modified xsi:type="dcterms:W3CDTF">2013-07-17T07:15:45Z</dcterms:modified>
</cp:coreProperties>
</file>